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Li" initials="CL" lastIdx="5" clrIdx="0">
    <p:extLst>
      <p:ext uri="{19B8F6BF-5375-455C-9EA6-DF929625EA0E}">
        <p15:presenceInfo xmlns:p15="http://schemas.microsoft.com/office/powerpoint/2012/main" userId="S::licathy@tamuc.edu::4f17bd73-cc46-4386-8f59-3921cccc1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D27"/>
    <a:srgbClr val="002F54"/>
    <a:srgbClr val="EEB212"/>
    <a:srgbClr val="0038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0"/>
    <p:restoredTop sz="96327"/>
  </p:normalViewPr>
  <p:slideViewPr>
    <p:cSldViewPr snapToGrid="0" snapToObjects="1">
      <p:cViewPr varScale="1">
        <p:scale>
          <a:sx n="18" d="100"/>
          <a:sy n="18" d="100"/>
        </p:scale>
        <p:origin x="325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102135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56076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55172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3281C2-A5AE-974F-828B-7845AA513D6B}"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15996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281C2-A5AE-974F-828B-7845AA513D6B}"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105855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3281C2-A5AE-974F-828B-7845AA513D6B}"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405618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3281C2-A5AE-974F-828B-7845AA513D6B}"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76410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3281C2-A5AE-974F-828B-7845AA513D6B}"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37620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281C2-A5AE-974F-828B-7845AA513D6B}"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6459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43281C2-A5AE-974F-828B-7845AA513D6B}"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41518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F43281C2-A5AE-974F-828B-7845AA513D6B}"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F922-420B-5D41-AF74-D5E8B8C67CAB}" type="slidenum">
              <a:rPr lang="en-US" smtClean="0"/>
              <a:t>‹#›</a:t>
            </a:fld>
            <a:endParaRPr lang="en-US"/>
          </a:p>
        </p:txBody>
      </p:sp>
    </p:spTree>
    <p:extLst>
      <p:ext uri="{BB962C8B-B14F-4D97-AF65-F5344CB8AC3E}">
        <p14:creationId xmlns:p14="http://schemas.microsoft.com/office/powerpoint/2010/main" val="256629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F43281C2-A5AE-974F-828B-7845AA513D6B}" type="datetimeFigureOut">
              <a:rPr lang="en-US" smtClean="0"/>
              <a:t>3/16/2023</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310DF922-420B-5D41-AF74-D5E8B8C67CAB}" type="slidenum">
              <a:rPr lang="en-US" smtClean="0"/>
              <a:t>‹#›</a:t>
            </a:fld>
            <a:endParaRPr lang="en-US"/>
          </a:p>
        </p:txBody>
      </p:sp>
    </p:spTree>
    <p:extLst>
      <p:ext uri="{BB962C8B-B14F-4D97-AF65-F5344CB8AC3E}">
        <p14:creationId xmlns:p14="http://schemas.microsoft.com/office/powerpoint/2010/main" val="354194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EF5866-0562-2241-9BC2-1780C5777F08}"/>
              </a:ext>
            </a:extLst>
          </p:cNvPr>
          <p:cNvGrpSpPr/>
          <p:nvPr/>
        </p:nvGrpSpPr>
        <p:grpSpPr>
          <a:xfrm>
            <a:off x="-171450" y="-182880"/>
            <a:ext cx="33261300" cy="8742758"/>
            <a:chOff x="-171450" y="-734977"/>
            <a:chExt cx="33261300" cy="8742758"/>
          </a:xfrm>
        </p:grpSpPr>
        <p:sp>
          <p:nvSpPr>
            <p:cNvPr id="6" name="Rectangle 5">
              <a:extLst>
                <a:ext uri="{FF2B5EF4-FFF2-40B4-BE49-F238E27FC236}">
                  <a16:creationId xmlns:a16="http://schemas.microsoft.com/office/drawing/2014/main" id="{A0EF0F4A-929D-A649-8BEE-CC2D03BD7B81}"/>
                </a:ext>
              </a:extLst>
            </p:cNvPr>
            <p:cNvSpPr/>
            <p:nvPr/>
          </p:nvSpPr>
          <p:spPr>
            <a:xfrm>
              <a:off x="-171450" y="-734977"/>
              <a:ext cx="33261300" cy="8742758"/>
            </a:xfrm>
            <a:prstGeom prst="rect">
              <a:avLst/>
            </a:prstGeom>
            <a:solidFill>
              <a:srgbClr val="00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54"/>
                </a:solidFill>
              </a:endParaRPr>
            </a:p>
          </p:txBody>
        </p:sp>
        <p:cxnSp>
          <p:nvCxnSpPr>
            <p:cNvPr id="8" name="Straight Connector 7">
              <a:extLst>
                <a:ext uri="{FF2B5EF4-FFF2-40B4-BE49-F238E27FC236}">
                  <a16:creationId xmlns:a16="http://schemas.microsoft.com/office/drawing/2014/main" id="{F1C1AB26-E58B-8C46-B53E-22ACBF995D32}"/>
                </a:ext>
              </a:extLst>
            </p:cNvPr>
            <p:cNvCxnSpPr/>
            <p:nvPr/>
          </p:nvCxnSpPr>
          <p:spPr>
            <a:xfrm>
              <a:off x="-171450" y="7952874"/>
              <a:ext cx="33261300" cy="0"/>
            </a:xfrm>
            <a:prstGeom prst="line">
              <a:avLst/>
            </a:prstGeom>
            <a:ln w="127000">
              <a:solidFill>
                <a:srgbClr val="E5AD27"/>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BAD06B2-8CDA-7D4B-BEE7-D4943F1D53B9}"/>
              </a:ext>
            </a:extLst>
          </p:cNvPr>
          <p:cNvSpPr>
            <a:spLocks noGrp="1"/>
          </p:cNvSpPr>
          <p:nvPr>
            <p:ph type="ctrTitle"/>
          </p:nvPr>
        </p:nvSpPr>
        <p:spPr>
          <a:xfrm>
            <a:off x="3396996" y="3022551"/>
            <a:ext cx="26124408" cy="2521079"/>
          </a:xfrm>
        </p:spPr>
        <p:txBody>
          <a:bodyPr anchor="ctr">
            <a:normAutofit/>
          </a:bodyPr>
          <a:lstStyle/>
          <a:p>
            <a:r>
              <a:rPr lang="en-US" sz="7200" b="1" smtClean="0">
                <a:solidFill>
                  <a:schemeClr val="bg1"/>
                </a:solidFill>
                <a:latin typeface="Arial" panose="020B0604020202020204" pitchFamily="34" charset="0"/>
                <a:cs typeface="Arial" panose="020B0604020202020204" pitchFamily="34" charset="0"/>
              </a:rPr>
              <a:t> </a:t>
            </a:r>
            <a:r>
              <a:rPr lang="en-US" sz="7200" b="1" dirty="0" smtClean="0">
                <a:solidFill>
                  <a:schemeClr val="bg1"/>
                </a:solidFill>
                <a:latin typeface="Arial" panose="020B0604020202020204" pitchFamily="34" charset="0"/>
                <a:cs typeface="Arial" panose="020B0604020202020204" pitchFamily="34" charset="0"/>
              </a:rPr>
              <a:t>A Comparative Analysis of Year One and Year Two Usage of a Data Management Program as an Assessment Tool</a:t>
            </a:r>
            <a:endParaRPr lang="en-US" sz="72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EC9D9BD-3AEA-574A-8FD9-2ADA7EB4115B}"/>
              </a:ext>
            </a:extLst>
          </p:cNvPr>
          <p:cNvSpPr txBox="1">
            <a:spLocks/>
          </p:cNvSpPr>
          <p:nvPr/>
        </p:nvSpPr>
        <p:spPr>
          <a:xfrm>
            <a:off x="2468880" y="5311508"/>
            <a:ext cx="27980640" cy="1844961"/>
          </a:xfrm>
          <a:prstGeom prst="rect">
            <a:avLst/>
          </a:prstGeom>
        </p:spPr>
        <p:txBody>
          <a:bodyPr vert="horz" lIns="91440" tIns="45720" rIns="91440" bIns="45720" rtlCol="0" anchor="ctr">
            <a:normAutofit/>
          </a:bodyPr>
          <a:lstStyle>
            <a:lvl1pPr algn="ctr" defTabSz="3291840" rtl="0" eaLnBrk="1" latinLnBrk="0" hangingPunct="1">
              <a:lnSpc>
                <a:spcPct val="90000"/>
              </a:lnSpc>
              <a:spcBef>
                <a:spcPct val="0"/>
              </a:spcBef>
              <a:buNone/>
              <a:defRPr sz="21600" kern="1200">
                <a:solidFill>
                  <a:schemeClr val="tx1"/>
                </a:solidFill>
                <a:latin typeface="+mj-lt"/>
                <a:ea typeface="+mj-ea"/>
                <a:cs typeface="+mj-cs"/>
              </a:defRPr>
            </a:lvl1pPr>
          </a:lstStyle>
          <a:p>
            <a:r>
              <a:rPr lang="en-US" sz="5400" dirty="0" smtClean="0">
                <a:solidFill>
                  <a:srgbClr val="E5AD27"/>
                </a:solidFill>
                <a:latin typeface="Arial" panose="020B0604020202020204" pitchFamily="34" charset="0"/>
                <a:cs typeface="Arial" panose="020B0604020202020204" pitchFamily="34" charset="0"/>
              </a:rPr>
              <a:t>GLADYS KATUBIYA</a:t>
            </a:r>
            <a:endParaRPr lang="en-US" sz="5400" dirty="0">
              <a:solidFill>
                <a:srgbClr val="E5AD27"/>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AE8BBAB-20F4-8B4E-978E-0796AF2265E1}"/>
              </a:ext>
            </a:extLst>
          </p:cNvPr>
          <p:cNvSpPr txBox="1">
            <a:spLocks/>
          </p:cNvSpPr>
          <p:nvPr/>
        </p:nvSpPr>
        <p:spPr>
          <a:xfrm>
            <a:off x="2468880" y="6900437"/>
            <a:ext cx="27980640" cy="976137"/>
          </a:xfrm>
          <a:prstGeom prst="rect">
            <a:avLst/>
          </a:prstGeom>
        </p:spPr>
        <p:txBody>
          <a:bodyPr vert="horz" lIns="91440" tIns="45720" rIns="91440" bIns="45720" rtlCol="0" anchor="ctr">
            <a:normAutofit fontScale="92500"/>
          </a:bodyPr>
          <a:lstStyle>
            <a:lvl1pPr algn="ctr" defTabSz="3291840" rtl="0" eaLnBrk="1" latinLnBrk="0" hangingPunct="1">
              <a:lnSpc>
                <a:spcPct val="90000"/>
              </a:lnSpc>
              <a:spcBef>
                <a:spcPct val="0"/>
              </a:spcBef>
              <a:buNone/>
              <a:defRPr sz="21600" kern="1200">
                <a:solidFill>
                  <a:schemeClr val="tx1"/>
                </a:solidFill>
                <a:latin typeface="+mj-lt"/>
                <a:ea typeface="+mj-ea"/>
                <a:cs typeface="+mj-cs"/>
              </a:defRPr>
            </a:lvl1pPr>
          </a:lstStyle>
          <a:p>
            <a:r>
              <a:rPr lang="en-US" sz="5400" dirty="0" smtClean="0">
                <a:solidFill>
                  <a:schemeClr val="bg1"/>
                </a:solidFill>
                <a:latin typeface="Arial" panose="020B0604020202020204" pitchFamily="34" charset="0"/>
                <a:cs typeface="Arial" panose="020B0604020202020204" pitchFamily="34" charset="0"/>
              </a:rPr>
              <a:t>Department of Institutional Effectiveness and Research </a:t>
            </a:r>
            <a:r>
              <a:rPr lang="en-US" sz="5400" dirty="0">
                <a:solidFill>
                  <a:srgbClr val="E5AD27"/>
                </a:solidFill>
                <a:latin typeface="Arial" panose="020B0604020202020204" pitchFamily="34" charset="0"/>
                <a:cs typeface="Arial" panose="020B0604020202020204" pitchFamily="34" charset="0"/>
              </a:rPr>
              <a:t>|</a:t>
            </a:r>
            <a:r>
              <a:rPr lang="en-US" sz="5400" dirty="0">
                <a:solidFill>
                  <a:schemeClr val="bg1"/>
                </a:solidFill>
                <a:latin typeface="Arial" panose="020B0604020202020204" pitchFamily="34" charset="0"/>
                <a:cs typeface="Arial" panose="020B0604020202020204" pitchFamily="34" charset="0"/>
              </a:rPr>
              <a:t> </a:t>
            </a:r>
            <a:r>
              <a:rPr lang="en-US" sz="5400" dirty="0" smtClean="0">
                <a:solidFill>
                  <a:schemeClr val="bg1"/>
                </a:solidFill>
                <a:latin typeface="Arial" panose="020B0604020202020204" pitchFamily="34" charset="0"/>
                <a:cs typeface="Arial" panose="020B0604020202020204" pitchFamily="34" charset="0"/>
              </a:rPr>
              <a:t>Dr. Dan Su, Alison Soeder, Tracy Stewart</a:t>
            </a:r>
            <a:endParaRPr lang="en-US" sz="54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909FFED-E07D-1741-8C87-48959D4FF2CB}"/>
              </a:ext>
            </a:extLst>
          </p:cNvPr>
          <p:cNvPicPr>
            <a:picLocks noChangeAspect="1"/>
          </p:cNvPicPr>
          <p:nvPr/>
        </p:nvPicPr>
        <p:blipFill>
          <a:blip r:embed="rId2"/>
          <a:stretch>
            <a:fillRect/>
          </a:stretch>
        </p:blipFill>
        <p:spPr>
          <a:xfrm>
            <a:off x="12118651" y="396242"/>
            <a:ext cx="8681098" cy="2723694"/>
          </a:xfrm>
          <a:prstGeom prst="rect">
            <a:avLst/>
          </a:prstGeom>
        </p:spPr>
      </p:pic>
      <p:sp>
        <p:nvSpPr>
          <p:cNvPr id="13" name="TextBox 12"/>
          <p:cNvSpPr txBox="1"/>
          <p:nvPr/>
        </p:nvSpPr>
        <p:spPr>
          <a:xfrm>
            <a:off x="177801" y="17111064"/>
            <a:ext cx="16861587" cy="6140142"/>
          </a:xfrm>
          <a:prstGeom prst="rect">
            <a:avLst/>
          </a:prstGeom>
          <a:noFill/>
          <a:ln w="76200">
            <a:solidFill>
              <a:schemeClr val="accent4"/>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RESEARCH QUESTION/ OBJECTIVE</a:t>
            </a:r>
          </a:p>
          <a:p>
            <a:pPr algn="ct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This study intends to </a:t>
            </a:r>
            <a:r>
              <a:rPr lang="en-US" sz="3600" dirty="0" smtClean="0">
                <a:latin typeface="Times New Roman" panose="02020603050405020304" pitchFamily="18" charset="0"/>
                <a:cs typeface="Times New Roman" panose="02020603050405020304" pitchFamily="18" charset="0"/>
              </a:rPr>
              <a:t>analyze </a:t>
            </a:r>
            <a:r>
              <a:rPr lang="en-US" sz="3600" dirty="0">
                <a:latin typeface="Times New Roman" panose="02020603050405020304" pitchFamily="18" charset="0"/>
                <a:cs typeface="Times New Roman" panose="02020603050405020304" pitchFamily="18" charset="0"/>
              </a:rPr>
              <a:t>the differences in user feedback from the first year of campus implementation to the second year use of the assessment software. The data gathered from software evaluations will demonstrate changes in the number of respondents, the number of satisfied users, the number of dissatisfied users, software strengths and weaknesses. </a:t>
            </a:r>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purpose of this study: </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Analyze the differences in user feedback from Year 1 to Year 2</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Identify key improvement areas </a:t>
            </a:r>
          </a:p>
          <a:p>
            <a:endParaRPr lang="en-US" sz="3300"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77801" y="8812111"/>
            <a:ext cx="16861588" cy="8046720"/>
          </a:xfrm>
          <a:prstGeom prst="rect">
            <a:avLst/>
          </a:prstGeom>
          <a:noFill/>
          <a:ln w="76200">
            <a:solidFill>
              <a:schemeClr val="accent4"/>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BACKGROUND</a:t>
            </a:r>
          </a:p>
          <a:p>
            <a:pPr algn="ct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Texas A&amp;M University – Commerce (TAMUC) is located in Commerce, Texas and joined the Texas A&amp;M University System in 1996.</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university aims to transform its students’ lives through departmental objectives that focus on advancing knowledge and fostering collaboration</a:t>
            </a:r>
            <a:r>
              <a:rPr lang="en-US" sz="3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TAMUC documents expected student learning outcomes (SLOs) and goals and evaluates whether these outcomes have been met. </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SLOs are updated and managed in a digital assessment management platform called the Nuventive</a:t>
            </a:r>
            <a:r>
              <a:rPr lang="en-US" sz="3600" dirty="0">
                <a:latin typeface="Times New Roman" panose="02020603050405020304" pitchFamily="18" charset="0"/>
                <a:cs typeface="Times New Roman" panose="02020603050405020304" pitchFamily="18" charset="0"/>
                <a:sym typeface="Symbol" panose="05050102010706020507" pitchFamily="18" charset="2"/>
              </a:rPr>
              <a:t></a:t>
            </a:r>
            <a:r>
              <a:rPr lang="en-US" sz="3600" dirty="0">
                <a:latin typeface="Times New Roman" panose="02020603050405020304" pitchFamily="18" charset="0"/>
                <a:cs typeface="Times New Roman" panose="02020603050405020304" pitchFamily="18" charset="0"/>
              </a:rPr>
              <a:t> Improvement Platform.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Research </a:t>
            </a:r>
            <a:r>
              <a:rPr lang="en-US" sz="3600" dirty="0">
                <a:latin typeface="Times New Roman" panose="02020603050405020304" pitchFamily="18" charset="0"/>
                <a:cs typeface="Times New Roman" panose="02020603050405020304" pitchFamily="18" charset="0"/>
              </a:rPr>
              <a:t>questions are addressed using a survey. </a:t>
            </a:r>
            <a:r>
              <a:rPr lang="en-US" sz="3600" dirty="0" smtClean="0">
                <a:latin typeface="Times New Roman" panose="02020603050405020304" pitchFamily="18" charset="0"/>
                <a:cs typeface="Times New Roman" panose="02020603050405020304" pitchFamily="18" charset="0"/>
              </a:rPr>
              <a:t>Survey questions addressed: </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efficiency of the Nuventive Improvement Platform </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Productivity of the review and approval process </a:t>
            </a:r>
          </a:p>
          <a:p>
            <a:pPr marL="742950" lvl="1"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User accessibility</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77800" y="23503439"/>
            <a:ext cx="16861589" cy="14090904"/>
          </a:xfrm>
          <a:prstGeom prst="rect">
            <a:avLst/>
          </a:prstGeom>
          <a:noFill/>
          <a:ln w="76200">
            <a:solidFill>
              <a:schemeClr val="accent4"/>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METHODOLOGY</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Survey using a self –administered web based questionnaire.</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Participants - Institutional Effectiveness (IE) Authors and individuals involved in the IE review process</a:t>
            </a:r>
            <a:r>
              <a:rPr lang="en-US" sz="3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Statistical analysis conducted using Microsoft Excel</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study uses qualitative and quantitative feedback, and descriptive </a:t>
            </a:r>
            <a:r>
              <a:rPr lang="en-US" sz="3600" dirty="0" smtClean="0">
                <a:latin typeface="Times New Roman" panose="02020603050405020304" pitchFamily="18" charset="0"/>
                <a:cs typeface="Times New Roman" panose="02020603050405020304" pitchFamily="18" charset="0"/>
              </a:rPr>
              <a:t>statistics </a:t>
            </a:r>
            <a:r>
              <a:rPr lang="en-US" sz="3600" dirty="0">
                <a:latin typeface="Times New Roman" panose="02020603050405020304" pitchFamily="18" charset="0"/>
                <a:cs typeface="Times New Roman" panose="02020603050405020304" pitchFamily="18" charset="0"/>
              </a:rPr>
              <a:t>are applied to compare the two years of </a:t>
            </a:r>
            <a:r>
              <a:rPr lang="en-US" sz="3600" dirty="0" smtClean="0">
                <a:latin typeface="Times New Roman" panose="02020603050405020304" pitchFamily="18" charset="0"/>
                <a:cs typeface="Times New Roman" panose="02020603050405020304" pitchFamily="18" charset="0"/>
              </a:rPr>
              <a:t>data</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 The study assessed Likert scale questions and open-ended questions addressing the experiences in the use of the assessment software and also measured users’ satisfaction with the platform's features and training resources. </a:t>
            </a:r>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2021 response rate – 29% (43 out of 152 authors)</a:t>
            </a: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2020 response rate – 45% (68 out of 151 authors</a:t>
            </a:r>
            <a:r>
              <a:rPr lang="en-US" sz="3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271614" y="8824476"/>
            <a:ext cx="15416784" cy="28767024"/>
          </a:xfrm>
          <a:prstGeom prst="rect">
            <a:avLst/>
          </a:prstGeom>
          <a:noFill/>
          <a:ln w="76200">
            <a:solidFill>
              <a:schemeClr val="accent4"/>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RESULTS</a:t>
            </a:r>
          </a:p>
          <a:p>
            <a:pPr algn="ct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At least 81% of the respondents in year 2 agreed with the facilitation of the year’s IE cycle in each category, while year 1 showed 88% agreed with the facilitation.</a:t>
            </a: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In year 2, more respondents did not agree that communications provided sufficient information to complete IE reports.</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90% of the respondents agreed with the accuracy </a:t>
            </a:r>
            <a:r>
              <a:rPr lang="en-US" sz="3600" dirty="0" smtClean="0">
                <a:latin typeface="Times New Roman" panose="02020603050405020304" pitchFamily="18" charset="0"/>
                <a:cs typeface="Times New Roman" panose="02020603050405020304" pitchFamily="18" charset="0"/>
              </a:rPr>
              <a:t>of </a:t>
            </a:r>
            <a:r>
              <a:rPr lang="en-US" sz="3600" dirty="0">
                <a:latin typeface="Times New Roman" panose="02020603050405020304" pitchFamily="18" charset="0"/>
                <a:cs typeface="Times New Roman" panose="02020603050405020304" pitchFamily="18" charset="0"/>
              </a:rPr>
              <a:t>assessment </a:t>
            </a:r>
            <a:r>
              <a:rPr lang="en-US" sz="3600" dirty="0" smtClean="0">
                <a:latin typeface="Times New Roman" panose="02020603050405020304" pitchFamily="18" charset="0"/>
                <a:cs typeface="Times New Roman" panose="02020603050405020304" pitchFamily="18" charset="0"/>
              </a:rPr>
              <a:t>measures in year 2. </a:t>
            </a:r>
          </a:p>
          <a:p>
            <a:pPr marL="457200"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94% of the respondents agreed with the accuracy </a:t>
            </a:r>
            <a:r>
              <a:rPr lang="en-US" sz="3600" dirty="0" smtClean="0">
                <a:latin typeface="Times New Roman" panose="02020603050405020304" pitchFamily="18" charset="0"/>
                <a:cs typeface="Times New Roman" panose="02020603050405020304" pitchFamily="18" charset="0"/>
              </a:rPr>
              <a:t>of </a:t>
            </a:r>
            <a:r>
              <a:rPr lang="en-US" sz="3600" dirty="0">
                <a:latin typeface="Times New Roman" panose="02020603050405020304" pitchFamily="18" charset="0"/>
                <a:cs typeface="Times New Roman" panose="02020603050405020304" pitchFamily="18" charset="0"/>
              </a:rPr>
              <a:t>assessment </a:t>
            </a:r>
            <a:r>
              <a:rPr lang="en-US" sz="3600" dirty="0" smtClean="0">
                <a:latin typeface="Times New Roman" panose="02020603050405020304" pitchFamily="18" charset="0"/>
                <a:cs typeface="Times New Roman" panose="02020603050405020304" pitchFamily="18" charset="0"/>
              </a:rPr>
              <a:t>measures in year 1. </a:t>
            </a: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84% </a:t>
            </a:r>
            <a:r>
              <a:rPr lang="en-US" sz="3600" dirty="0" smtClean="0">
                <a:latin typeface="Times New Roman" panose="02020603050405020304" pitchFamily="18" charset="0"/>
                <a:cs typeface="Times New Roman" panose="02020603050405020304" pitchFamily="18" charset="0"/>
              </a:rPr>
              <a:t>of the respondents were satisfied </a:t>
            </a:r>
            <a:r>
              <a:rPr lang="en-US" sz="3600" dirty="0">
                <a:latin typeface="Times New Roman" panose="02020603050405020304" pitchFamily="18" charset="0"/>
                <a:cs typeface="Times New Roman" panose="02020603050405020304" pitchFamily="18" charset="0"/>
              </a:rPr>
              <a:t>with features </a:t>
            </a:r>
            <a:r>
              <a:rPr lang="en-US" sz="3600" dirty="0" smtClean="0">
                <a:latin typeface="Times New Roman" panose="02020603050405020304" pitchFamily="18" charset="0"/>
                <a:cs typeface="Times New Roman" panose="02020603050405020304" pitchFamily="18" charset="0"/>
              </a:rPr>
              <a:t>of </a:t>
            </a:r>
            <a:r>
              <a:rPr lang="en-US" sz="3600" dirty="0">
                <a:latin typeface="Times New Roman" panose="02020603050405020304" pitchFamily="18" charset="0"/>
                <a:cs typeface="Times New Roman" panose="02020603050405020304" pitchFamily="18" charset="0"/>
              </a:rPr>
              <a:t>the </a:t>
            </a:r>
            <a:r>
              <a:rPr lang="en-US" sz="3600" dirty="0" smtClean="0">
                <a:latin typeface="Times New Roman" panose="02020603050405020304" pitchFamily="18" charset="0"/>
                <a:cs typeface="Times New Roman" panose="02020603050405020304" pitchFamily="18" charset="0"/>
              </a:rPr>
              <a:t>platform in year 2 and 92% were satisfied with the features in year 1. </a:t>
            </a: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In year 2 most participants selected Curriculum/Program mapping as a topic of interest for additional resources or training opportunities. Most participants in year 1 </a:t>
            </a:r>
            <a:r>
              <a:rPr lang="en-US" sz="3600" dirty="0">
                <a:latin typeface="Times New Roman" panose="02020603050405020304" pitchFamily="18" charset="0"/>
                <a:cs typeface="Times New Roman" panose="02020603050405020304" pitchFamily="18" charset="0"/>
              </a:rPr>
              <a:t>selected Developing SLOs/Goals and Implementing assessment methods</a:t>
            </a:r>
            <a:r>
              <a:rPr lang="en-US" sz="36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77800" y="37843733"/>
            <a:ext cx="32510596" cy="3236976"/>
          </a:xfrm>
          <a:prstGeom prst="rect">
            <a:avLst/>
          </a:prstGeom>
          <a:noFill/>
          <a:ln w="76200">
            <a:solidFill>
              <a:schemeClr val="accent4"/>
            </a:solidFill>
          </a:ln>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CONCLUSIONS</a:t>
            </a:r>
          </a:p>
          <a:p>
            <a:pPr algn="ctr"/>
            <a:endParaRPr lang="en-US" b="1" dirty="0" smtClean="0"/>
          </a:p>
          <a:p>
            <a:pPr marL="3943350" lvl="8"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Year </a:t>
            </a:r>
            <a:r>
              <a:rPr lang="en-US" sz="3600" dirty="0">
                <a:latin typeface="Times New Roman" panose="02020603050405020304" pitchFamily="18" charset="0"/>
                <a:cs typeface="Times New Roman" panose="02020603050405020304" pitchFamily="18" charset="0"/>
              </a:rPr>
              <a:t>2 experienced a reduction in the response rate </a:t>
            </a:r>
            <a:r>
              <a:rPr lang="en-US" sz="3600" dirty="0" smtClean="0">
                <a:latin typeface="Times New Roman" panose="02020603050405020304" pitchFamily="18" charset="0"/>
                <a:cs typeface="Times New Roman" panose="02020603050405020304" pitchFamily="18" charset="0"/>
              </a:rPr>
              <a:t>possibly due </a:t>
            </a:r>
            <a:r>
              <a:rPr lang="en-US" sz="3600" dirty="0">
                <a:latin typeface="Times New Roman" panose="02020603050405020304" pitchFamily="18" charset="0"/>
                <a:cs typeface="Times New Roman" panose="02020603050405020304" pitchFamily="18" charset="0"/>
              </a:rPr>
              <a:t>to survey fatigue. </a:t>
            </a:r>
            <a:endParaRPr lang="en-US" sz="3600" dirty="0" smtClean="0">
              <a:latin typeface="Times New Roman" panose="02020603050405020304" pitchFamily="18" charset="0"/>
              <a:cs typeface="Times New Roman" panose="02020603050405020304" pitchFamily="18" charset="0"/>
            </a:endParaRPr>
          </a:p>
          <a:p>
            <a:pPr marL="3943350" lvl="8"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More than 80% of the respondents were satisfied with the data management program as an assessment tool. </a:t>
            </a:r>
          </a:p>
          <a:p>
            <a:pPr marL="3943350" lvl="8"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 both years respondents found the platform productive and well-structured.</a:t>
            </a:r>
          </a:p>
          <a:p>
            <a:pPr marL="3943350" lvl="8"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More respondents in year 2 noted dissatisfaction with the assessment software than in year 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p:txBody>
      </p:sp>
      <p:pic>
        <p:nvPicPr>
          <p:cNvPr id="3" name="Picture 2"/>
          <p:cNvPicPr>
            <a:picLocks noChangeAspect="1"/>
          </p:cNvPicPr>
          <p:nvPr/>
        </p:nvPicPr>
        <p:blipFill>
          <a:blip r:embed="rId3"/>
          <a:stretch>
            <a:fillRect/>
          </a:stretch>
        </p:blipFill>
        <p:spPr>
          <a:xfrm>
            <a:off x="711200" y="30397040"/>
            <a:ext cx="7772400" cy="6093851"/>
          </a:xfrm>
          <a:prstGeom prst="rect">
            <a:avLst/>
          </a:prstGeom>
        </p:spPr>
      </p:pic>
      <p:pic>
        <p:nvPicPr>
          <p:cNvPr id="21" name="Picture 20"/>
          <p:cNvPicPr>
            <a:picLocks noChangeAspect="1"/>
          </p:cNvPicPr>
          <p:nvPr/>
        </p:nvPicPr>
        <p:blipFill>
          <a:blip r:embed="rId4"/>
          <a:stretch>
            <a:fillRect/>
          </a:stretch>
        </p:blipFill>
        <p:spPr>
          <a:xfrm>
            <a:off x="9017000" y="30556199"/>
            <a:ext cx="7696199" cy="5775535"/>
          </a:xfrm>
          <a:prstGeom prst="rect">
            <a:avLst/>
          </a:prstGeom>
        </p:spPr>
      </p:pic>
      <p:pic>
        <p:nvPicPr>
          <p:cNvPr id="22" name="Picture 21"/>
          <p:cNvPicPr>
            <a:picLocks noChangeAspect="1"/>
          </p:cNvPicPr>
          <p:nvPr/>
        </p:nvPicPr>
        <p:blipFill>
          <a:blip r:embed="rId5"/>
          <a:stretch>
            <a:fillRect/>
          </a:stretch>
        </p:blipFill>
        <p:spPr>
          <a:xfrm>
            <a:off x="17576800" y="12650857"/>
            <a:ext cx="7479342" cy="4793140"/>
          </a:xfrm>
          <a:prstGeom prst="rect">
            <a:avLst/>
          </a:prstGeom>
        </p:spPr>
      </p:pic>
      <p:pic>
        <p:nvPicPr>
          <p:cNvPr id="23" name="Picture 22"/>
          <p:cNvPicPr>
            <a:picLocks noChangeAspect="1"/>
          </p:cNvPicPr>
          <p:nvPr/>
        </p:nvPicPr>
        <p:blipFill>
          <a:blip r:embed="rId6"/>
          <a:stretch>
            <a:fillRect/>
          </a:stretch>
        </p:blipFill>
        <p:spPr>
          <a:xfrm>
            <a:off x="25340045" y="12650857"/>
            <a:ext cx="7042202" cy="4840555"/>
          </a:xfrm>
          <a:prstGeom prst="rect">
            <a:avLst/>
          </a:prstGeom>
        </p:spPr>
      </p:pic>
      <p:pic>
        <p:nvPicPr>
          <p:cNvPr id="24" name="Picture 23"/>
          <p:cNvPicPr>
            <a:picLocks noChangeAspect="1"/>
          </p:cNvPicPr>
          <p:nvPr/>
        </p:nvPicPr>
        <p:blipFill>
          <a:blip r:embed="rId7"/>
          <a:stretch>
            <a:fillRect/>
          </a:stretch>
        </p:blipFill>
        <p:spPr>
          <a:xfrm>
            <a:off x="17576799" y="20062083"/>
            <a:ext cx="7479341" cy="4802819"/>
          </a:xfrm>
          <a:prstGeom prst="rect">
            <a:avLst/>
          </a:prstGeom>
        </p:spPr>
      </p:pic>
      <p:pic>
        <p:nvPicPr>
          <p:cNvPr id="25" name="Picture 24"/>
          <p:cNvPicPr>
            <a:picLocks noChangeAspect="1"/>
          </p:cNvPicPr>
          <p:nvPr/>
        </p:nvPicPr>
        <p:blipFill>
          <a:blip r:embed="rId8"/>
          <a:stretch>
            <a:fillRect/>
          </a:stretch>
        </p:blipFill>
        <p:spPr>
          <a:xfrm>
            <a:off x="25388972" y="20059574"/>
            <a:ext cx="6993275" cy="4802820"/>
          </a:xfrm>
          <a:prstGeom prst="rect">
            <a:avLst/>
          </a:prstGeom>
        </p:spPr>
      </p:pic>
      <p:pic>
        <p:nvPicPr>
          <p:cNvPr id="26" name="Picture 25"/>
          <p:cNvPicPr>
            <a:picLocks noChangeAspect="1"/>
          </p:cNvPicPr>
          <p:nvPr/>
        </p:nvPicPr>
        <p:blipFill>
          <a:blip r:embed="rId9"/>
          <a:stretch>
            <a:fillRect/>
          </a:stretch>
        </p:blipFill>
        <p:spPr>
          <a:xfrm>
            <a:off x="17653813" y="26623783"/>
            <a:ext cx="7479341" cy="4115641"/>
          </a:xfrm>
          <a:prstGeom prst="rect">
            <a:avLst/>
          </a:prstGeom>
        </p:spPr>
      </p:pic>
      <p:pic>
        <p:nvPicPr>
          <p:cNvPr id="27" name="Picture 26"/>
          <p:cNvPicPr>
            <a:picLocks noChangeAspect="1"/>
          </p:cNvPicPr>
          <p:nvPr/>
        </p:nvPicPr>
        <p:blipFill>
          <a:blip r:embed="rId10"/>
          <a:stretch>
            <a:fillRect/>
          </a:stretch>
        </p:blipFill>
        <p:spPr>
          <a:xfrm>
            <a:off x="25515353" y="26641277"/>
            <a:ext cx="6972016" cy="4115640"/>
          </a:xfrm>
          <a:prstGeom prst="rect">
            <a:avLst/>
          </a:prstGeom>
        </p:spPr>
      </p:pic>
      <p:pic>
        <p:nvPicPr>
          <p:cNvPr id="28" name="Picture 27"/>
          <p:cNvPicPr>
            <a:picLocks noChangeAspect="1"/>
          </p:cNvPicPr>
          <p:nvPr/>
        </p:nvPicPr>
        <p:blipFill>
          <a:blip r:embed="rId11"/>
          <a:stretch>
            <a:fillRect/>
          </a:stretch>
        </p:blipFill>
        <p:spPr>
          <a:xfrm>
            <a:off x="17764530" y="32794739"/>
            <a:ext cx="7479342" cy="4630647"/>
          </a:xfrm>
          <a:prstGeom prst="rect">
            <a:avLst/>
          </a:prstGeom>
        </p:spPr>
      </p:pic>
      <p:pic>
        <p:nvPicPr>
          <p:cNvPr id="29" name="Picture 28"/>
          <p:cNvPicPr>
            <a:picLocks noChangeAspect="1"/>
          </p:cNvPicPr>
          <p:nvPr/>
        </p:nvPicPr>
        <p:blipFill>
          <a:blip r:embed="rId12"/>
          <a:stretch>
            <a:fillRect/>
          </a:stretch>
        </p:blipFill>
        <p:spPr>
          <a:xfrm>
            <a:off x="25476097" y="32794740"/>
            <a:ext cx="6972016" cy="4630646"/>
          </a:xfrm>
          <a:prstGeom prst="rect">
            <a:avLst/>
          </a:prstGeom>
        </p:spPr>
      </p:pic>
      <p:sp>
        <p:nvSpPr>
          <p:cNvPr id="11" name="TextBox 10"/>
          <p:cNvSpPr txBox="1"/>
          <p:nvPr/>
        </p:nvSpPr>
        <p:spPr>
          <a:xfrm>
            <a:off x="177800" y="41332955"/>
            <a:ext cx="32510598" cy="2523768"/>
          </a:xfrm>
          <a:prstGeom prst="rect">
            <a:avLst/>
          </a:prstGeom>
          <a:noFill/>
          <a:ln w="76200">
            <a:solidFill>
              <a:schemeClr val="accent4"/>
            </a:solidFill>
          </a:ln>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RECOMMENDATIONS</a:t>
            </a:r>
          </a:p>
          <a:p>
            <a:pPr algn="ctr"/>
            <a:endParaRPr lang="en-US" b="1" dirty="0">
              <a:latin typeface="Times New Roman" panose="02020603050405020304" pitchFamily="18" charset="0"/>
              <a:cs typeface="Times New Roman" panose="02020603050405020304" pitchFamily="18" charset="0"/>
            </a:endParaRPr>
          </a:p>
          <a:p>
            <a:pPr marL="4114800" lvl="8"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Improving communications about IE cycle by frequently sending out emails.</a:t>
            </a:r>
          </a:p>
          <a:p>
            <a:pPr marL="4114800" lvl="8"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Providing and uploading more resources in Nuventive.</a:t>
            </a:r>
          </a:p>
          <a:p>
            <a:pPr marL="4114800" lvl="8" indent="-4572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Introduction of regular software updates to make it more interactive and user friendly.</a:t>
            </a:r>
          </a:p>
        </p:txBody>
      </p:sp>
    </p:spTree>
    <p:extLst>
      <p:ext uri="{BB962C8B-B14F-4D97-AF65-F5344CB8AC3E}">
        <p14:creationId xmlns:p14="http://schemas.microsoft.com/office/powerpoint/2010/main" val="3607676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5302</TotalTime>
  <Words>592</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 A Comparative Analysis of Year One and Year Two Usage of a Data Management Program as an Assessment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Li</dc:creator>
  <cp:lastModifiedBy>Michael Adesanya</cp:lastModifiedBy>
  <cp:revision>41</cp:revision>
  <cp:lastPrinted>2022-02-09T22:32:31Z</cp:lastPrinted>
  <dcterms:created xsi:type="dcterms:W3CDTF">2022-02-08T21:26:28Z</dcterms:created>
  <dcterms:modified xsi:type="dcterms:W3CDTF">2023-03-16T21:51:58Z</dcterms:modified>
</cp:coreProperties>
</file>