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rts/style18.xml" ContentType="application/vnd.ms-office.chartstyle+xml"/>
  <Override PartName="/ppt/handoutMasters/handoutMaster1.xml" ContentType="application/vnd.openxmlformats-officedocument.presentationml.handoutMaster+xml"/>
  <Override PartName="/ppt/charts/chart17.xml" ContentType="application/vnd.openxmlformats-officedocument.drawingml.chart+xml"/>
  <Override PartName="/ppt/charts/colors16.xml" ContentType="application/vnd.ms-office.chartcolorstyle+xml"/>
  <Override PartName="/ppt/charts/style16.xml" ContentType="application/vnd.ms-office.chartstyle+xml"/>
  <Override PartName="/ppt/charts/chart16.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colors19.xml" ContentType="application/vnd.ms-office.chartcolorstyle+xml"/>
  <Override PartName="/ppt/charts/style19.xml" ContentType="application/vnd.ms-office.chartstyle+xml"/>
  <Override PartName="/ppt/charts/chart19.xml" ContentType="application/vnd.openxmlformats-officedocument.drawingml.chart+xml"/>
  <Override PartName="/ppt/charts/colors18.xml" ContentType="application/vnd.ms-office.chartcolorstyle+xml"/>
  <Override PartName="/ppt/notesMasters/notesMaster1.xml" ContentType="application/vnd.openxmlformats-officedocument.presentationml.notesMaster+xml"/>
  <Override PartName="/ppt/charts/colors15.xml" ContentType="application/vnd.ms-office.chartcolorstyle+xml"/>
  <Override PartName="/ppt/charts/colors13.xml" ContentType="application/vnd.ms-office.chartcolorstyle+xml"/>
  <Override PartName="/ppt/charts/chart15.xml" ContentType="application/vnd.openxmlformats-officedocument.drawingml.chart+xml"/>
  <Override PartName="/ppt/charts/colors4.xml" ContentType="application/vnd.ms-office.chartcolorstyle+xml"/>
  <Override PartName="/ppt/charts/style4.xml" ContentType="application/vnd.ms-office.chartstyle+xml"/>
  <Override PartName="/ppt/charts/chart4.xml" ContentType="application/vnd.openxmlformats-officedocument.drawingml.chart+xml"/>
  <Override PartName="/ppt/charts/colors3.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style3.xml" ContentType="application/vnd.ms-office.chartstyle+xml"/>
  <Override PartName="/ppt/charts/chart3.xml" ContentType="application/vnd.openxmlformats-officedocument.drawingml.chart+xml"/>
  <Override PartName="/ppt/charts/colors2.xml" ContentType="application/vnd.ms-office.chartcolorstyl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style15.xml" ContentType="application/vnd.ms-office.chartstyle+xml"/>
  <Override PartName="/ppt/charts/chart7.xml" ContentType="application/vnd.openxmlformats-officedocument.drawingml.chart+xml"/>
  <Override PartName="/ppt/charts/colors7.xml" ContentType="application/vnd.ms-office.chartcolorstyle+xml"/>
  <Override PartName="/ppt/charts/style12.xml" ContentType="application/vnd.ms-office.chartstyle+xml"/>
  <Override PartName="/ppt/charts/chart12.xml" ContentType="application/vnd.openxmlformats-officedocument.drawingml.chart+xml"/>
  <Override PartName="/ppt/charts/colors11.xml" ContentType="application/vnd.ms-office.chartcolorstyle+xml"/>
  <Override PartName="/ppt/charts/style7.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1.xml" ContentType="application/vnd.openxmlformats-officedocument.drawingml.chart+xml"/>
  <Override PartName="/ppt/charts/style11.xml" ContentType="application/vnd.ms-office.chart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olors10.xml" ContentType="application/vnd.ms-office.chartcolorstyle+xml"/>
  <Override PartName="/ppt/charts/style9.xml" ContentType="application/vnd.ms-office.chartstyle+xml"/>
  <Override PartName="/ppt/charts/chart9.xml" ContentType="application/vnd.openxmlformats-officedocument.drawingml.chart+xml"/>
  <Override PartName="/ppt/charts/chart10.xml" ContentType="application/vnd.openxmlformats-officedocument.drawingml.chart+xml"/>
  <Override PartName="/ppt/charts/colors9.xml" ContentType="application/vnd.ms-office.chartcolorstyle+xml"/>
  <Override PartName="/ppt/charts/style10.xml" ContentType="application/vnd.ms-office.chart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handoutMasterIdLst>
    <p:handoutMasterId r:id="rId4"/>
  </p:handoutMasterIdLst>
  <p:sldIdLst>
    <p:sldId id="256" r:id="rId2"/>
  </p:sldIdLst>
  <p:sldSz cx="32918400" cy="43891200"/>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1843430" algn="l" rtl="0" eaLnBrk="0" fontAlgn="base" hangingPunct="0">
      <a:spcBef>
        <a:spcPct val="0"/>
      </a:spcBef>
      <a:spcAft>
        <a:spcPct val="0"/>
      </a:spcAft>
      <a:defRPr kern="1200">
        <a:solidFill>
          <a:schemeClr val="tx1"/>
        </a:solidFill>
        <a:latin typeface="Calibri" pitchFamily="34" charset="0"/>
        <a:ea typeface="+mn-ea"/>
        <a:cs typeface="+mn-cs"/>
      </a:defRPr>
    </a:lvl2pPr>
    <a:lvl3pPr marL="3686861" algn="l" rtl="0" eaLnBrk="0" fontAlgn="base" hangingPunct="0">
      <a:spcBef>
        <a:spcPct val="0"/>
      </a:spcBef>
      <a:spcAft>
        <a:spcPct val="0"/>
      </a:spcAft>
      <a:defRPr kern="1200">
        <a:solidFill>
          <a:schemeClr val="tx1"/>
        </a:solidFill>
        <a:latin typeface="Calibri" pitchFamily="34" charset="0"/>
        <a:ea typeface="+mn-ea"/>
        <a:cs typeface="+mn-cs"/>
      </a:defRPr>
    </a:lvl3pPr>
    <a:lvl4pPr marL="5530291" algn="l" rtl="0" eaLnBrk="0" fontAlgn="base" hangingPunct="0">
      <a:spcBef>
        <a:spcPct val="0"/>
      </a:spcBef>
      <a:spcAft>
        <a:spcPct val="0"/>
      </a:spcAft>
      <a:defRPr kern="1200">
        <a:solidFill>
          <a:schemeClr val="tx1"/>
        </a:solidFill>
        <a:latin typeface="Calibri" pitchFamily="34" charset="0"/>
        <a:ea typeface="+mn-ea"/>
        <a:cs typeface="+mn-cs"/>
      </a:defRPr>
    </a:lvl4pPr>
    <a:lvl5pPr marL="7373722" algn="l" rtl="0" eaLnBrk="0" fontAlgn="base" hangingPunct="0">
      <a:spcBef>
        <a:spcPct val="0"/>
      </a:spcBef>
      <a:spcAft>
        <a:spcPct val="0"/>
      </a:spcAft>
      <a:defRPr kern="1200">
        <a:solidFill>
          <a:schemeClr val="tx1"/>
        </a:solidFill>
        <a:latin typeface="Calibri" pitchFamily="34" charset="0"/>
        <a:ea typeface="+mn-ea"/>
        <a:cs typeface="+mn-cs"/>
      </a:defRPr>
    </a:lvl5pPr>
    <a:lvl6pPr marL="9217152" algn="l" defTabSz="3686861" rtl="0" eaLnBrk="1" latinLnBrk="0" hangingPunct="1">
      <a:defRPr kern="1200">
        <a:solidFill>
          <a:schemeClr val="tx1"/>
        </a:solidFill>
        <a:latin typeface="Calibri" pitchFamily="34" charset="0"/>
        <a:ea typeface="+mn-ea"/>
        <a:cs typeface="+mn-cs"/>
      </a:defRPr>
    </a:lvl6pPr>
    <a:lvl7pPr marL="11060582" algn="l" defTabSz="3686861" rtl="0" eaLnBrk="1" latinLnBrk="0" hangingPunct="1">
      <a:defRPr kern="1200">
        <a:solidFill>
          <a:schemeClr val="tx1"/>
        </a:solidFill>
        <a:latin typeface="Calibri" pitchFamily="34" charset="0"/>
        <a:ea typeface="+mn-ea"/>
        <a:cs typeface="+mn-cs"/>
      </a:defRPr>
    </a:lvl7pPr>
    <a:lvl8pPr marL="12904013" algn="l" defTabSz="3686861" rtl="0" eaLnBrk="1" latinLnBrk="0" hangingPunct="1">
      <a:defRPr kern="1200">
        <a:solidFill>
          <a:schemeClr val="tx1"/>
        </a:solidFill>
        <a:latin typeface="Calibri" pitchFamily="34" charset="0"/>
        <a:ea typeface="+mn-ea"/>
        <a:cs typeface="+mn-cs"/>
      </a:defRPr>
    </a:lvl8pPr>
    <a:lvl9pPr marL="14747443" algn="l" defTabSz="3686861"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414"/>
    <a:srgbClr val="0A28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03"/>
    <p:restoredTop sz="94631"/>
  </p:normalViewPr>
  <p:slideViewPr>
    <p:cSldViewPr snapToGrid="0" snapToObjects="1">
      <p:cViewPr varScale="1">
        <p:scale>
          <a:sx n="17" d="100"/>
          <a:sy n="17" d="100"/>
        </p:scale>
        <p:origin x="2610" y="198"/>
      </p:cViewPr>
      <p:guideLst>
        <p:guide orient="horz" pos="13824"/>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Non-Returning+Student+Survey-+Spring+2023_March+30+2023_07.28_Prajwa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Non-Returning+Student+Survey-+Spring+2023_March+30+2023_07.28_Prajwa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Non-Returning+Student+Survey-+Spring+2023_March+30+2023_07.28_Prajwa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tis\dfsroot\IEP\GA%20Symposium%20Research\Spring%202023\Prajwal%20Narayanaswamy-IR%20GANT\Presentation-INFO\Excel%20Analysis\Graph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Response Rate by College</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1"/>
        <c:ser>
          <c:idx val="0"/>
          <c:order val="0"/>
          <c:tx>
            <c:strRef>
              <c:f>'Responses by College'!$M$204</c:f>
              <c:strCache>
                <c:ptCount val="1"/>
                <c:pt idx="0">
                  <c:v>Response Rate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FA30-47F8-B3A1-04DC64AC3C60}"/>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FA30-47F8-B3A1-04DC64AC3C60}"/>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FA30-47F8-B3A1-04DC64AC3C60}"/>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FA30-47F8-B3A1-04DC64AC3C60}"/>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FA30-47F8-B3A1-04DC64AC3C60}"/>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FA30-47F8-B3A1-04DC64AC3C60}"/>
              </c:ext>
            </c:extLst>
          </c:dPt>
          <c:dPt>
            <c:idx val="6"/>
            <c:invertIfNegative val="0"/>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FA30-47F8-B3A1-04DC64AC3C6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'Responses by College'!$L$205:$L$211</c:f>
              <c:strCache>
                <c:ptCount val="7"/>
                <c:pt idx="0">
                  <c:v>CA</c:v>
                </c:pt>
                <c:pt idx="1">
                  <c:v>CB</c:v>
                </c:pt>
                <c:pt idx="2">
                  <c:v>CH</c:v>
                </c:pt>
                <c:pt idx="3">
                  <c:v>CI</c:v>
                </c:pt>
                <c:pt idx="4">
                  <c:v>CS</c:v>
                </c:pt>
                <c:pt idx="5">
                  <c:v>ED</c:v>
                </c:pt>
                <c:pt idx="6">
                  <c:v>ND</c:v>
                </c:pt>
              </c:strCache>
            </c:strRef>
          </c:cat>
          <c:val>
            <c:numRef>
              <c:f>'Responses by College'!$M$205:$M$211</c:f>
              <c:numCache>
                <c:formatCode>General</c:formatCode>
                <c:ptCount val="7"/>
                <c:pt idx="0">
                  <c:v>4.51</c:v>
                </c:pt>
                <c:pt idx="1">
                  <c:v>18.059999999999999</c:v>
                </c:pt>
                <c:pt idx="2">
                  <c:v>14.83</c:v>
                </c:pt>
                <c:pt idx="3">
                  <c:v>2.58</c:v>
                </c:pt>
                <c:pt idx="4">
                  <c:v>12.9</c:v>
                </c:pt>
                <c:pt idx="5">
                  <c:v>40</c:v>
                </c:pt>
                <c:pt idx="6">
                  <c:v>2.5</c:v>
                </c:pt>
              </c:numCache>
            </c:numRef>
          </c:val>
          <c:extLst>
            <c:ext xmlns:c16="http://schemas.microsoft.com/office/drawing/2014/chart" uri="{C3380CC4-5D6E-409C-BE32-E72D297353CC}">
              <c16:uniqueId val="{0000000E-FA30-47F8-B3A1-04DC64AC3C60}"/>
            </c:ext>
          </c:extLst>
        </c:ser>
        <c:dLbls>
          <c:showLegendKey val="0"/>
          <c:showVal val="1"/>
          <c:showCatName val="0"/>
          <c:showSerName val="0"/>
          <c:showPercent val="0"/>
          <c:showBubbleSize val="0"/>
        </c:dLbls>
        <c:gapWidth val="150"/>
        <c:shape val="box"/>
        <c:axId val="493112048"/>
        <c:axId val="493109752"/>
        <c:axId val="0"/>
      </c:bar3DChart>
      <c:catAx>
        <c:axId val="49311204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crossAx val="493109752"/>
        <c:crosses val="autoZero"/>
        <c:auto val="1"/>
        <c:lblAlgn val="ctr"/>
        <c:lblOffset val="100"/>
        <c:noMultiLvlLbl val="0"/>
      </c:catAx>
      <c:valAx>
        <c:axId val="49310975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93112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Job Employment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'Gender - Job Employment '!$G$9</c:f>
              <c:strCache>
                <c:ptCount val="1"/>
                <c:pt idx="0">
                  <c:v>Female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B71B-4335-A86B-ABF0DF180A5B}"/>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B71B-4335-A86B-ABF0DF180A5B}"/>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B71B-4335-A86B-ABF0DF180A5B}"/>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B71B-4335-A86B-ABF0DF180A5B}"/>
              </c:ext>
            </c:extLst>
          </c:dPt>
          <c:cat>
            <c:strRef>
              <c:f>'Gender - Job Employment '!$F$10:$F$13</c:f>
              <c:strCache>
                <c:ptCount val="4"/>
                <c:pt idx="0">
                  <c:v>Financial issues prevented me from returning</c:v>
                </c:pt>
                <c:pt idx="1">
                  <c:v>Scheduling conflict between job and studies</c:v>
                </c:pt>
                <c:pt idx="2">
                  <c:v>I accepted a job that does not require additional school</c:v>
                </c:pt>
                <c:pt idx="3">
                  <c:v>Other (please specify)</c:v>
                </c:pt>
              </c:strCache>
            </c:strRef>
          </c:cat>
          <c:val>
            <c:numRef>
              <c:f>'Gender - Job Employment '!$G$10:$G$13</c:f>
              <c:numCache>
                <c:formatCode>0.00%</c:formatCode>
                <c:ptCount val="4"/>
                <c:pt idx="0">
                  <c:v>0.47619047619047616</c:v>
                </c:pt>
                <c:pt idx="1">
                  <c:v>0.33333333333333331</c:v>
                </c:pt>
                <c:pt idx="2">
                  <c:v>0.19047619047619047</c:v>
                </c:pt>
                <c:pt idx="3">
                  <c:v>0</c:v>
                </c:pt>
              </c:numCache>
            </c:numRef>
          </c:val>
          <c:extLst>
            <c:ext xmlns:c16="http://schemas.microsoft.com/office/drawing/2014/chart" uri="{C3380CC4-5D6E-409C-BE32-E72D297353CC}">
              <c16:uniqueId val="{00000008-B71B-4335-A86B-ABF0DF180A5B}"/>
            </c:ext>
          </c:extLst>
        </c:ser>
        <c:dLbls>
          <c:showLegendKey val="0"/>
          <c:showVal val="0"/>
          <c:showCatName val="0"/>
          <c:showSerName val="0"/>
          <c:showPercent val="0"/>
          <c:showBubbleSize val="0"/>
        </c:dLbls>
        <c:gapWidth val="150"/>
        <c:shape val="box"/>
        <c:axId val="671115000"/>
        <c:axId val="501024616"/>
        <c:axId val="0"/>
      </c:bar3DChart>
      <c:catAx>
        <c:axId val="67111500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01024616"/>
        <c:crosses val="autoZero"/>
        <c:auto val="1"/>
        <c:lblAlgn val="ctr"/>
        <c:lblOffset val="100"/>
        <c:noMultiLvlLbl val="0"/>
      </c:catAx>
      <c:valAx>
        <c:axId val="501024616"/>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6711150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University Related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'Gender - University Related'!$H$11</c:f>
              <c:strCache>
                <c:ptCount val="1"/>
                <c:pt idx="0">
                  <c:v>Female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AA08-4DFE-9600-BBEFDB38F571}"/>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AA08-4DFE-9600-BBEFDB38F571}"/>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AA08-4DFE-9600-BBEFDB38F571}"/>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AA08-4DFE-9600-BBEFDB38F571}"/>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AA08-4DFE-9600-BBEFDB38F571}"/>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AA08-4DFE-9600-BBEFDB38F571}"/>
              </c:ext>
            </c:extLst>
          </c:dPt>
          <c:cat>
            <c:strRef>
              <c:f>'Gender - University Related'!$G$12:$G$17</c:f>
              <c:strCache>
                <c:ptCount val="6"/>
                <c:pt idx="0">
                  <c:v>Lack of social activities</c:v>
                </c:pt>
                <c:pt idx="1">
                  <c:v>Inadequate student support services (counseling, tutoring, etc.)</c:v>
                </c:pt>
                <c:pt idx="2">
                  <c:v>Lack of personal fit at A&amp;M-Commerce</c:v>
                </c:pt>
                <c:pt idx="3">
                  <c:v>Other (please specify)</c:v>
                </c:pt>
                <c:pt idx="4">
                  <c:v>Disliked location/campus</c:v>
                </c:pt>
                <c:pt idx="5">
                  <c:v>Extracurricular activities did not meet my interests</c:v>
                </c:pt>
              </c:strCache>
            </c:strRef>
          </c:cat>
          <c:val>
            <c:numRef>
              <c:f>'Gender - University Related'!$H$12:$H$17</c:f>
              <c:numCache>
                <c:formatCode>0.00%</c:formatCode>
                <c:ptCount val="6"/>
                <c:pt idx="0">
                  <c:v>0.34782608695652173</c:v>
                </c:pt>
                <c:pt idx="1">
                  <c:v>0.30434782608695654</c:v>
                </c:pt>
                <c:pt idx="2">
                  <c:v>0.13043478260869565</c:v>
                </c:pt>
                <c:pt idx="3">
                  <c:v>8.6956521739130432E-2</c:v>
                </c:pt>
                <c:pt idx="4">
                  <c:v>8.6956521739130432E-2</c:v>
                </c:pt>
                <c:pt idx="5">
                  <c:v>4.3478260869565216E-2</c:v>
                </c:pt>
              </c:numCache>
            </c:numRef>
          </c:val>
          <c:extLst>
            <c:ext xmlns:c16="http://schemas.microsoft.com/office/drawing/2014/chart" uri="{C3380CC4-5D6E-409C-BE32-E72D297353CC}">
              <c16:uniqueId val="{0000000C-AA08-4DFE-9600-BBEFDB38F571}"/>
            </c:ext>
          </c:extLst>
        </c:ser>
        <c:dLbls>
          <c:showLegendKey val="0"/>
          <c:showVal val="0"/>
          <c:showCatName val="0"/>
          <c:showSerName val="0"/>
          <c:showPercent val="0"/>
          <c:showBubbleSize val="0"/>
        </c:dLbls>
        <c:gapWidth val="150"/>
        <c:shape val="box"/>
        <c:axId val="571722648"/>
        <c:axId val="571719696"/>
        <c:axId val="0"/>
      </c:bar3DChart>
      <c:catAx>
        <c:axId val="57172264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lgn="just">
              <a:defRPr sz="1197" b="0" i="0" u="none" strike="noStrike" kern="1200" baseline="0">
                <a:solidFill>
                  <a:schemeClr val="tx2"/>
                </a:solidFill>
                <a:latin typeface="+mn-lt"/>
                <a:ea typeface="+mn-ea"/>
                <a:cs typeface="+mn-cs"/>
              </a:defRPr>
            </a:pPr>
            <a:endParaRPr lang="en-US"/>
          </a:p>
        </c:txPr>
        <c:crossAx val="571719696"/>
        <c:crosses val="autoZero"/>
        <c:auto val="1"/>
        <c:lblAlgn val="l"/>
        <c:lblOffset val="100"/>
        <c:noMultiLvlLbl val="0"/>
      </c:catAx>
      <c:valAx>
        <c:axId val="571719696"/>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717226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Academic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'College - Academic Reasons'!$C$17</c:f>
              <c:strCache>
                <c:ptCount val="1"/>
                <c:pt idx="0">
                  <c:v>CA, CB, CI, CS, CH</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DF77-446B-98B9-9E403ACDE89E}"/>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DF77-446B-98B9-9E403ACDE89E}"/>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DF77-446B-98B9-9E403ACDE89E}"/>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DF77-446B-98B9-9E403ACDE89E}"/>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DF77-446B-98B9-9E403ACDE89E}"/>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DF77-446B-98B9-9E403ACDE89E}"/>
              </c:ext>
            </c:extLst>
          </c:dPt>
          <c:cat>
            <c:strRef>
              <c:f>'College - Academic Reasons'!$B$18:$B$23</c:f>
              <c:strCache>
                <c:ptCount val="6"/>
                <c:pt idx="0">
                  <c:v>Not doing well academically</c:v>
                </c:pt>
                <c:pt idx="1">
                  <c:v>Difficulty balancing life and academics</c:v>
                </c:pt>
                <c:pt idx="2">
                  <c:v>Needed a temporary break from studies</c:v>
                </c:pt>
                <c:pt idx="3">
                  <c:v>Unsatisfied with the quality of advising</c:v>
                </c:pt>
                <c:pt idx="4">
                  <c:v>Difficulty enrolling in preferred courses</c:v>
                </c:pt>
                <c:pt idx="5">
                  <c:v>Other (please specify)</c:v>
                </c:pt>
              </c:strCache>
            </c:strRef>
          </c:cat>
          <c:val>
            <c:numRef>
              <c:f>'College - Academic Reasons'!$C$18:$C$23</c:f>
              <c:numCache>
                <c:formatCode>0.00%</c:formatCode>
                <c:ptCount val="6"/>
                <c:pt idx="0">
                  <c:v>0.3</c:v>
                </c:pt>
                <c:pt idx="1">
                  <c:v>0.2</c:v>
                </c:pt>
                <c:pt idx="2">
                  <c:v>0.2</c:v>
                </c:pt>
                <c:pt idx="3">
                  <c:v>0.1</c:v>
                </c:pt>
                <c:pt idx="4">
                  <c:v>0.1</c:v>
                </c:pt>
                <c:pt idx="5">
                  <c:v>0.1</c:v>
                </c:pt>
              </c:numCache>
            </c:numRef>
          </c:val>
          <c:extLst>
            <c:ext xmlns:c16="http://schemas.microsoft.com/office/drawing/2014/chart" uri="{C3380CC4-5D6E-409C-BE32-E72D297353CC}">
              <c16:uniqueId val="{0000000C-DF77-446B-98B9-9E403ACDE89E}"/>
            </c:ext>
          </c:extLst>
        </c:ser>
        <c:dLbls>
          <c:showLegendKey val="0"/>
          <c:showVal val="0"/>
          <c:showCatName val="0"/>
          <c:showSerName val="0"/>
          <c:showPercent val="0"/>
          <c:showBubbleSize val="0"/>
        </c:dLbls>
        <c:gapWidth val="150"/>
        <c:shape val="box"/>
        <c:axId val="499627360"/>
        <c:axId val="499626376"/>
        <c:axId val="0"/>
      </c:bar3DChart>
      <c:catAx>
        <c:axId val="49962736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99626376"/>
        <c:crosses val="autoZero"/>
        <c:auto val="1"/>
        <c:lblAlgn val="ctr"/>
        <c:lblOffset val="100"/>
        <c:noMultiLvlLbl val="0"/>
      </c:catAx>
      <c:valAx>
        <c:axId val="499626376"/>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996273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Academic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'College - Academic Reasons'!$I$17</c:f>
              <c:strCache>
                <c:ptCount val="1"/>
                <c:pt idx="0">
                  <c:v>ED, ND</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9544-4822-9178-3055A5AF1C04}"/>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9544-4822-9178-3055A5AF1C04}"/>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9544-4822-9178-3055A5AF1C04}"/>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9544-4822-9178-3055A5AF1C04}"/>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9544-4822-9178-3055A5AF1C04}"/>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9544-4822-9178-3055A5AF1C04}"/>
              </c:ext>
            </c:extLst>
          </c:dPt>
          <c:dPt>
            <c:idx val="6"/>
            <c:invertIfNegative val="0"/>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9544-4822-9178-3055A5AF1C04}"/>
              </c:ext>
            </c:extLst>
          </c:dPt>
          <c:cat>
            <c:strRef>
              <c:f>'College - Academic Reasons'!$H$18:$H$24</c:f>
              <c:strCache>
                <c:ptCount val="7"/>
                <c:pt idx="0">
                  <c:v>Unsatisfied with the quality of advising</c:v>
                </c:pt>
                <c:pt idx="1">
                  <c:v>Unsatisfied with the quality of instruction</c:v>
                </c:pt>
                <c:pt idx="2">
                  <c:v>Needed a temporary break from studies</c:v>
                </c:pt>
                <c:pt idx="3">
                  <c:v>Other (please specify)</c:v>
                </c:pt>
                <c:pt idx="4">
                  <c:v>Not doing well academically</c:v>
                </c:pt>
                <c:pt idx="5">
                  <c:v>Difficulty balancing life and academics</c:v>
                </c:pt>
                <c:pt idx="6">
                  <c:v>Not interested in pursuing a degree at the time</c:v>
                </c:pt>
              </c:strCache>
            </c:strRef>
          </c:cat>
          <c:val>
            <c:numRef>
              <c:f>'College - Academic Reasons'!$I$18:$I$24</c:f>
              <c:numCache>
                <c:formatCode>0.00%</c:formatCode>
                <c:ptCount val="7"/>
                <c:pt idx="0">
                  <c:v>0.21739130434782608</c:v>
                </c:pt>
                <c:pt idx="1">
                  <c:v>0.17391304347826086</c:v>
                </c:pt>
                <c:pt idx="2">
                  <c:v>0.17391304347826086</c:v>
                </c:pt>
                <c:pt idx="3">
                  <c:v>0.17391304347826086</c:v>
                </c:pt>
                <c:pt idx="4">
                  <c:v>0.13043478260869565</c:v>
                </c:pt>
                <c:pt idx="5">
                  <c:v>8.6956521739130432E-2</c:v>
                </c:pt>
                <c:pt idx="6">
                  <c:v>4.3478260869565216E-2</c:v>
                </c:pt>
              </c:numCache>
            </c:numRef>
          </c:val>
          <c:extLst>
            <c:ext xmlns:c16="http://schemas.microsoft.com/office/drawing/2014/chart" uri="{C3380CC4-5D6E-409C-BE32-E72D297353CC}">
              <c16:uniqueId val="{0000000E-9544-4822-9178-3055A5AF1C04}"/>
            </c:ext>
          </c:extLst>
        </c:ser>
        <c:dLbls>
          <c:showLegendKey val="0"/>
          <c:showVal val="0"/>
          <c:showCatName val="0"/>
          <c:showSerName val="0"/>
          <c:showPercent val="0"/>
          <c:showBubbleSize val="0"/>
        </c:dLbls>
        <c:gapWidth val="150"/>
        <c:shape val="box"/>
        <c:axId val="405759112"/>
        <c:axId val="405756488"/>
        <c:axId val="0"/>
      </c:bar3DChart>
      <c:catAx>
        <c:axId val="40575911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05756488"/>
        <c:crosses val="autoZero"/>
        <c:auto val="1"/>
        <c:lblAlgn val="ctr"/>
        <c:lblOffset val="100"/>
        <c:noMultiLvlLbl val="0"/>
      </c:catAx>
      <c:valAx>
        <c:axId val="405756488"/>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05759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Financial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'College - Financial Reasons'!$B$14</c:f>
              <c:strCache>
                <c:ptCount val="1"/>
                <c:pt idx="0">
                  <c:v>CA, CB, CI, CS, CH</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352A-475C-AAE7-37CB4A9B24CF}"/>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352A-475C-AAE7-37CB4A9B24CF}"/>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352A-475C-AAE7-37CB4A9B24CF}"/>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352A-475C-AAE7-37CB4A9B24CF}"/>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352A-475C-AAE7-37CB4A9B24CF}"/>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352A-475C-AAE7-37CB4A9B24CF}"/>
              </c:ext>
            </c:extLst>
          </c:dPt>
          <c:dPt>
            <c:idx val="6"/>
            <c:invertIfNegative val="0"/>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352A-475C-AAE7-37CB4A9B24CF}"/>
              </c:ext>
            </c:extLst>
          </c:dPt>
          <c:dPt>
            <c:idx val="7"/>
            <c:invertIfNegative val="0"/>
            <c:bubble3D val="0"/>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F-352A-475C-AAE7-37CB4A9B24CF}"/>
              </c:ext>
            </c:extLst>
          </c:dPt>
          <c:cat>
            <c:strRef>
              <c:f>'College - Financial Reasons'!$A$15:$A$22</c:f>
              <c:strCache>
                <c:ptCount val="8"/>
                <c:pt idx="0">
                  <c:v>Did not receive enough financial aid</c:v>
                </c:pt>
                <c:pt idx="1">
                  <c:v>Fees and tuition were more than I expected</c:v>
                </c:pt>
                <c:pt idx="2">
                  <c:v>I lost my scholarship or financial aid</c:v>
                </c:pt>
                <c:pt idx="3">
                  <c:v>I was unable to register due to having an account balance</c:v>
                </c:pt>
                <c:pt idx="4">
                  <c:v>Housing costs were too high</c:v>
                </c:pt>
                <c:pt idx="5">
                  <c:v>Meal plan costs were too high</c:v>
                </c:pt>
                <c:pt idx="6">
                  <c:v>Received a scholarship offer from another institution</c:v>
                </c:pt>
                <c:pt idx="7">
                  <c:v>Other (please specify)</c:v>
                </c:pt>
              </c:strCache>
            </c:strRef>
          </c:cat>
          <c:val>
            <c:numRef>
              <c:f>'College - Financial Reasons'!$B$15:$B$22</c:f>
              <c:numCache>
                <c:formatCode>0.00%</c:formatCode>
                <c:ptCount val="8"/>
                <c:pt idx="0">
                  <c:v>0.1875</c:v>
                </c:pt>
                <c:pt idx="1">
                  <c:v>0.2</c:v>
                </c:pt>
                <c:pt idx="2">
                  <c:v>0.16250000000000001</c:v>
                </c:pt>
                <c:pt idx="3">
                  <c:v>0.2</c:v>
                </c:pt>
                <c:pt idx="4">
                  <c:v>6.25E-2</c:v>
                </c:pt>
                <c:pt idx="5">
                  <c:v>3.7499999999999999E-2</c:v>
                </c:pt>
                <c:pt idx="6">
                  <c:v>1.2500000000000001E-2</c:v>
                </c:pt>
                <c:pt idx="7">
                  <c:v>0.13750000000000001</c:v>
                </c:pt>
              </c:numCache>
            </c:numRef>
          </c:val>
          <c:extLst>
            <c:ext xmlns:c16="http://schemas.microsoft.com/office/drawing/2014/chart" uri="{C3380CC4-5D6E-409C-BE32-E72D297353CC}">
              <c16:uniqueId val="{00000010-352A-475C-AAE7-37CB4A9B24CF}"/>
            </c:ext>
          </c:extLst>
        </c:ser>
        <c:dLbls>
          <c:showLegendKey val="0"/>
          <c:showVal val="0"/>
          <c:showCatName val="0"/>
          <c:showSerName val="0"/>
          <c:showPercent val="0"/>
          <c:showBubbleSize val="0"/>
        </c:dLbls>
        <c:gapWidth val="150"/>
        <c:shape val="box"/>
        <c:axId val="726399136"/>
        <c:axId val="726394872"/>
        <c:axId val="0"/>
      </c:bar3DChart>
      <c:catAx>
        <c:axId val="726399136"/>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726394872"/>
        <c:crosses val="autoZero"/>
        <c:auto val="1"/>
        <c:lblAlgn val="ctr"/>
        <c:lblOffset val="100"/>
        <c:noMultiLvlLbl val="0"/>
      </c:catAx>
      <c:valAx>
        <c:axId val="726394872"/>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726399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Financial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'College - Financial Reasons'!$G$14</c:f>
              <c:strCache>
                <c:ptCount val="1"/>
                <c:pt idx="0">
                  <c:v>ED, ND</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0A6A-4AF0-9249-4DCAEE6FA271}"/>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0A6A-4AF0-9249-4DCAEE6FA271}"/>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0A6A-4AF0-9249-4DCAEE6FA271}"/>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0A6A-4AF0-9249-4DCAEE6FA271}"/>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0A6A-4AF0-9249-4DCAEE6FA271}"/>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0A6A-4AF0-9249-4DCAEE6FA271}"/>
              </c:ext>
            </c:extLst>
          </c:dPt>
          <c:dPt>
            <c:idx val="6"/>
            <c:invertIfNegative val="0"/>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0A6A-4AF0-9249-4DCAEE6FA271}"/>
              </c:ext>
            </c:extLst>
          </c:dPt>
          <c:dPt>
            <c:idx val="7"/>
            <c:invertIfNegative val="0"/>
            <c:bubble3D val="0"/>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F-0A6A-4AF0-9249-4DCAEE6FA271}"/>
              </c:ext>
            </c:extLst>
          </c:dPt>
          <c:cat>
            <c:strRef>
              <c:f>'College - Financial Reasons'!$F$15:$F$22</c:f>
              <c:strCache>
                <c:ptCount val="8"/>
                <c:pt idx="0">
                  <c:v>Did not receive enough financial aid</c:v>
                </c:pt>
                <c:pt idx="1">
                  <c:v>Fees and tuition were more than I expected</c:v>
                </c:pt>
                <c:pt idx="2">
                  <c:v>I lost my scholarship or financial aid</c:v>
                </c:pt>
                <c:pt idx="3">
                  <c:v>I was unable to register due to having an account balance</c:v>
                </c:pt>
                <c:pt idx="4">
                  <c:v>Housing costs were too high</c:v>
                </c:pt>
                <c:pt idx="5">
                  <c:v>Meal plan costs were too high</c:v>
                </c:pt>
                <c:pt idx="6">
                  <c:v>Received a scholarship offer from another institution</c:v>
                </c:pt>
                <c:pt idx="7">
                  <c:v>Other (please specify)</c:v>
                </c:pt>
              </c:strCache>
            </c:strRef>
          </c:cat>
          <c:val>
            <c:numRef>
              <c:f>'College - Financial Reasons'!$G$15:$G$22</c:f>
              <c:numCache>
                <c:formatCode>0.00%</c:formatCode>
                <c:ptCount val="8"/>
                <c:pt idx="0">
                  <c:v>0.15555555555555556</c:v>
                </c:pt>
                <c:pt idx="1">
                  <c:v>0.17777777777777778</c:v>
                </c:pt>
                <c:pt idx="2">
                  <c:v>0.13333333333333333</c:v>
                </c:pt>
                <c:pt idx="3">
                  <c:v>0.24444444444444444</c:v>
                </c:pt>
                <c:pt idx="4">
                  <c:v>4.4444444444444446E-2</c:v>
                </c:pt>
                <c:pt idx="5">
                  <c:v>4.4444444444444446E-2</c:v>
                </c:pt>
                <c:pt idx="6">
                  <c:v>2.2222222222222223E-2</c:v>
                </c:pt>
                <c:pt idx="7">
                  <c:v>0.17777777777777778</c:v>
                </c:pt>
              </c:numCache>
            </c:numRef>
          </c:val>
          <c:extLst>
            <c:ext xmlns:c16="http://schemas.microsoft.com/office/drawing/2014/chart" uri="{C3380CC4-5D6E-409C-BE32-E72D297353CC}">
              <c16:uniqueId val="{00000010-0A6A-4AF0-9249-4DCAEE6FA271}"/>
            </c:ext>
          </c:extLst>
        </c:ser>
        <c:dLbls>
          <c:showLegendKey val="0"/>
          <c:showVal val="0"/>
          <c:showCatName val="0"/>
          <c:showSerName val="0"/>
          <c:showPercent val="0"/>
          <c:showBubbleSize val="0"/>
        </c:dLbls>
        <c:gapWidth val="150"/>
        <c:shape val="box"/>
        <c:axId val="497587008"/>
        <c:axId val="497591928"/>
        <c:axId val="0"/>
      </c:bar3DChart>
      <c:catAx>
        <c:axId val="49758700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97591928"/>
        <c:crosses val="autoZero"/>
        <c:auto val="1"/>
        <c:lblAlgn val="ctr"/>
        <c:lblOffset val="100"/>
        <c:noMultiLvlLbl val="0"/>
      </c:catAx>
      <c:valAx>
        <c:axId val="497591928"/>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97587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Job Employment Reasons </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'College - Job Employment'!$B$9</c:f>
              <c:strCache>
                <c:ptCount val="1"/>
                <c:pt idx="0">
                  <c:v>CA, CB, CI, CS, CH</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F4C5-48BD-9071-7C2100C2210C}"/>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F4C5-48BD-9071-7C2100C2210C}"/>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F4C5-48BD-9071-7C2100C2210C}"/>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F4C5-48BD-9071-7C2100C2210C}"/>
              </c:ext>
            </c:extLst>
          </c:dPt>
          <c:cat>
            <c:strRef>
              <c:f>'College - Job Employment'!$A$10:$A$13</c:f>
              <c:strCache>
                <c:ptCount val="4"/>
                <c:pt idx="0">
                  <c:v>Financial issues prevented me from returning</c:v>
                </c:pt>
                <c:pt idx="1">
                  <c:v>Scheduling conflict between job and studies</c:v>
                </c:pt>
                <c:pt idx="2">
                  <c:v>I accepted a job that does not require additional school</c:v>
                </c:pt>
                <c:pt idx="3">
                  <c:v>Other (please specify)</c:v>
                </c:pt>
              </c:strCache>
            </c:strRef>
          </c:cat>
          <c:val>
            <c:numRef>
              <c:f>'College - Job Employment'!$B$10:$B$13</c:f>
              <c:numCache>
                <c:formatCode>0.00%</c:formatCode>
                <c:ptCount val="4"/>
                <c:pt idx="0">
                  <c:v>0.5</c:v>
                </c:pt>
                <c:pt idx="1">
                  <c:v>0.36363636363636365</c:v>
                </c:pt>
                <c:pt idx="2">
                  <c:v>9.0909090909090912E-2</c:v>
                </c:pt>
                <c:pt idx="3">
                  <c:v>4.5454545454545456E-2</c:v>
                </c:pt>
              </c:numCache>
            </c:numRef>
          </c:val>
          <c:extLst>
            <c:ext xmlns:c16="http://schemas.microsoft.com/office/drawing/2014/chart" uri="{C3380CC4-5D6E-409C-BE32-E72D297353CC}">
              <c16:uniqueId val="{00000008-F4C5-48BD-9071-7C2100C2210C}"/>
            </c:ext>
          </c:extLst>
        </c:ser>
        <c:dLbls>
          <c:showLegendKey val="0"/>
          <c:showVal val="0"/>
          <c:showCatName val="0"/>
          <c:showSerName val="0"/>
          <c:showPercent val="0"/>
          <c:showBubbleSize val="0"/>
        </c:dLbls>
        <c:gapWidth val="150"/>
        <c:shape val="box"/>
        <c:axId val="581050664"/>
        <c:axId val="581049024"/>
        <c:axId val="0"/>
      </c:bar3DChart>
      <c:catAx>
        <c:axId val="581050664"/>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81049024"/>
        <c:crosses val="autoZero"/>
        <c:auto val="1"/>
        <c:lblAlgn val="ctr"/>
        <c:lblOffset val="100"/>
        <c:noMultiLvlLbl val="0"/>
      </c:catAx>
      <c:valAx>
        <c:axId val="581049024"/>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810506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Job Employment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'College - Job Employment'!$G$9</c:f>
              <c:strCache>
                <c:ptCount val="1"/>
                <c:pt idx="0">
                  <c:v>ED, ND</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3478-4AB8-A606-778161AFE2E7}"/>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3478-4AB8-A606-778161AFE2E7}"/>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3478-4AB8-A606-778161AFE2E7}"/>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3478-4AB8-A606-778161AFE2E7}"/>
              </c:ext>
            </c:extLst>
          </c:dPt>
          <c:cat>
            <c:strRef>
              <c:f>'College - Job Employment'!$F$10:$F$13</c:f>
              <c:strCache>
                <c:ptCount val="4"/>
                <c:pt idx="0">
                  <c:v>Financial issues prevented me from returning</c:v>
                </c:pt>
                <c:pt idx="1">
                  <c:v>I accepted a job that does not require additional school</c:v>
                </c:pt>
                <c:pt idx="2">
                  <c:v>Scheduling conflict between job and studies</c:v>
                </c:pt>
                <c:pt idx="3">
                  <c:v>Other (please specify)</c:v>
                </c:pt>
              </c:strCache>
            </c:strRef>
          </c:cat>
          <c:val>
            <c:numRef>
              <c:f>'College - Job Employment'!$G$10:$G$13</c:f>
              <c:numCache>
                <c:formatCode>0.00%</c:formatCode>
                <c:ptCount val="4"/>
                <c:pt idx="0">
                  <c:v>0.4</c:v>
                </c:pt>
                <c:pt idx="1">
                  <c:v>0.4</c:v>
                </c:pt>
                <c:pt idx="2">
                  <c:v>0.2</c:v>
                </c:pt>
                <c:pt idx="3">
                  <c:v>0</c:v>
                </c:pt>
              </c:numCache>
            </c:numRef>
          </c:val>
          <c:extLst>
            <c:ext xmlns:c16="http://schemas.microsoft.com/office/drawing/2014/chart" uri="{C3380CC4-5D6E-409C-BE32-E72D297353CC}">
              <c16:uniqueId val="{00000008-3478-4AB8-A606-778161AFE2E7}"/>
            </c:ext>
          </c:extLst>
        </c:ser>
        <c:dLbls>
          <c:showLegendKey val="0"/>
          <c:showVal val="0"/>
          <c:showCatName val="0"/>
          <c:showSerName val="0"/>
          <c:showPercent val="0"/>
          <c:showBubbleSize val="0"/>
        </c:dLbls>
        <c:gapWidth val="150"/>
        <c:shape val="box"/>
        <c:axId val="581045088"/>
        <c:axId val="581042464"/>
        <c:axId val="0"/>
      </c:bar3DChart>
      <c:catAx>
        <c:axId val="5810450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81042464"/>
        <c:crosses val="autoZero"/>
        <c:auto val="1"/>
        <c:lblAlgn val="ctr"/>
        <c:lblOffset val="100"/>
        <c:noMultiLvlLbl val="0"/>
      </c:catAx>
      <c:valAx>
        <c:axId val="581042464"/>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81045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University Related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'College - University Related'!$B$12</c:f>
              <c:strCache>
                <c:ptCount val="1"/>
                <c:pt idx="0">
                  <c:v>CA, CB, CI, CS, CH</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92B5-435C-93AE-B7164AD8615E}"/>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92B5-435C-93AE-B7164AD8615E}"/>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92B5-435C-93AE-B7164AD8615E}"/>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92B5-435C-93AE-B7164AD8615E}"/>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92B5-435C-93AE-B7164AD8615E}"/>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92B5-435C-93AE-B7164AD8615E}"/>
              </c:ext>
            </c:extLst>
          </c:dPt>
          <c:cat>
            <c:strRef>
              <c:f>'College - University Related'!$A$13:$A$18</c:f>
              <c:strCache>
                <c:ptCount val="6"/>
                <c:pt idx="0">
                  <c:v>Lack of social activities</c:v>
                </c:pt>
                <c:pt idx="1">
                  <c:v>Inadequate student support services (counseling, tutoring, etc.)</c:v>
                </c:pt>
                <c:pt idx="2">
                  <c:v>Other (please specify)</c:v>
                </c:pt>
                <c:pt idx="3">
                  <c:v>Lack of personal fit at A&amp;M-Commerce</c:v>
                </c:pt>
                <c:pt idx="4">
                  <c:v>Extracurricular activities did not meet my interests</c:v>
                </c:pt>
                <c:pt idx="5">
                  <c:v>Disliked location/campus</c:v>
                </c:pt>
              </c:strCache>
            </c:strRef>
          </c:cat>
          <c:val>
            <c:numRef>
              <c:f>'College - University Related'!$B$13:$B$18</c:f>
              <c:numCache>
                <c:formatCode>0.00%</c:formatCode>
                <c:ptCount val="6"/>
                <c:pt idx="0">
                  <c:v>0.35294117647058826</c:v>
                </c:pt>
                <c:pt idx="1">
                  <c:v>0.29411764705882354</c:v>
                </c:pt>
                <c:pt idx="2">
                  <c:v>0.17647058823529413</c:v>
                </c:pt>
                <c:pt idx="3">
                  <c:v>0.11764705882352941</c:v>
                </c:pt>
                <c:pt idx="4">
                  <c:v>5.8823529411764705E-2</c:v>
                </c:pt>
                <c:pt idx="5">
                  <c:v>0</c:v>
                </c:pt>
              </c:numCache>
            </c:numRef>
          </c:val>
          <c:extLst>
            <c:ext xmlns:c16="http://schemas.microsoft.com/office/drawing/2014/chart" uri="{C3380CC4-5D6E-409C-BE32-E72D297353CC}">
              <c16:uniqueId val="{0000000C-92B5-435C-93AE-B7164AD8615E}"/>
            </c:ext>
          </c:extLst>
        </c:ser>
        <c:dLbls>
          <c:showLegendKey val="0"/>
          <c:showVal val="0"/>
          <c:showCatName val="0"/>
          <c:showSerName val="0"/>
          <c:showPercent val="0"/>
          <c:showBubbleSize val="0"/>
        </c:dLbls>
        <c:gapWidth val="150"/>
        <c:shape val="box"/>
        <c:axId val="1057162080"/>
        <c:axId val="1057163720"/>
        <c:axId val="0"/>
      </c:bar3DChart>
      <c:catAx>
        <c:axId val="105716208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057163720"/>
        <c:crosses val="autoZero"/>
        <c:auto val="1"/>
        <c:lblAlgn val="ctr"/>
        <c:lblOffset val="100"/>
        <c:noMultiLvlLbl val="0"/>
      </c:catAx>
      <c:valAx>
        <c:axId val="1057163720"/>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057162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University Related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'College - University Related'!$G$12</c:f>
              <c:strCache>
                <c:ptCount val="1"/>
                <c:pt idx="0">
                  <c:v>ED, ND</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1DF2-4595-82A8-3B829E139139}"/>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1DF2-4595-82A8-3B829E139139}"/>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1DF2-4595-82A8-3B829E139139}"/>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1DF2-4595-82A8-3B829E139139}"/>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1DF2-4595-82A8-3B829E139139}"/>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1DF2-4595-82A8-3B829E139139}"/>
              </c:ext>
            </c:extLst>
          </c:dPt>
          <c:cat>
            <c:strRef>
              <c:f>'College - University Related'!$F$13:$F$18</c:f>
              <c:strCache>
                <c:ptCount val="6"/>
                <c:pt idx="0">
                  <c:v>Inadequate student support services (counseling, tutoring, etc.)</c:v>
                </c:pt>
                <c:pt idx="1">
                  <c:v>Lack of social activities</c:v>
                </c:pt>
                <c:pt idx="2">
                  <c:v>Disliked location/campus</c:v>
                </c:pt>
                <c:pt idx="3">
                  <c:v>Lack of personal fit at A&amp;M-Commerce</c:v>
                </c:pt>
                <c:pt idx="4">
                  <c:v>Other (please specify)</c:v>
                </c:pt>
                <c:pt idx="5">
                  <c:v>Extracurricular activities did not meet my interests</c:v>
                </c:pt>
              </c:strCache>
            </c:strRef>
          </c:cat>
          <c:val>
            <c:numRef>
              <c:f>'College - University Related'!$G$13:$G$18</c:f>
              <c:numCache>
                <c:formatCode>0.00%</c:formatCode>
                <c:ptCount val="6"/>
                <c:pt idx="0">
                  <c:v>0.42105263157894735</c:v>
                </c:pt>
                <c:pt idx="1">
                  <c:v>0.31578947368421051</c:v>
                </c:pt>
                <c:pt idx="2">
                  <c:v>0.10526315789473684</c:v>
                </c:pt>
                <c:pt idx="3">
                  <c:v>0.10526315789473684</c:v>
                </c:pt>
                <c:pt idx="4">
                  <c:v>5.2631578947368418E-2</c:v>
                </c:pt>
                <c:pt idx="5">
                  <c:v>0</c:v>
                </c:pt>
              </c:numCache>
            </c:numRef>
          </c:val>
          <c:extLst>
            <c:ext xmlns:c16="http://schemas.microsoft.com/office/drawing/2014/chart" uri="{C3380CC4-5D6E-409C-BE32-E72D297353CC}">
              <c16:uniqueId val="{0000000C-1DF2-4595-82A8-3B829E139139}"/>
            </c:ext>
          </c:extLst>
        </c:ser>
        <c:dLbls>
          <c:showLegendKey val="0"/>
          <c:showVal val="0"/>
          <c:showCatName val="0"/>
          <c:showSerName val="0"/>
          <c:showPercent val="0"/>
          <c:showBubbleSize val="0"/>
        </c:dLbls>
        <c:gapWidth val="150"/>
        <c:shape val="box"/>
        <c:axId val="340913552"/>
        <c:axId val="340920768"/>
        <c:axId val="0"/>
      </c:bar3DChart>
      <c:catAx>
        <c:axId val="34091355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40920768"/>
        <c:crosses val="autoZero"/>
        <c:auto val="1"/>
        <c:lblAlgn val="ctr"/>
        <c:lblOffset val="100"/>
        <c:noMultiLvlLbl val="0"/>
      </c:catAx>
      <c:valAx>
        <c:axId val="340920768"/>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40913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Response Rate by Level</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1"/>
        <c:ser>
          <c:idx val="0"/>
          <c:order val="0"/>
          <c:tx>
            <c:strRef>
              <c:f>'Responses by Level'!$AC$85</c:f>
              <c:strCache>
                <c:ptCount val="1"/>
                <c:pt idx="0">
                  <c:v>Response Rate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21C1-4506-BBE9-9124F9B0D8FB}"/>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21C1-4506-BBE9-9124F9B0D8FB}"/>
              </c:ext>
            </c:extLst>
          </c:dPt>
          <c:cat>
            <c:strRef>
              <c:f>'Responses by Level'!$AB$86:$AB$87</c:f>
              <c:strCache>
                <c:ptCount val="2"/>
                <c:pt idx="0">
                  <c:v>Undergratuate</c:v>
                </c:pt>
                <c:pt idx="1">
                  <c:v>Graduate</c:v>
                </c:pt>
              </c:strCache>
            </c:strRef>
          </c:cat>
          <c:val>
            <c:numRef>
              <c:f>'Responses by Level'!$AC$86:$AC$87</c:f>
              <c:numCache>
                <c:formatCode>General</c:formatCode>
                <c:ptCount val="2"/>
                <c:pt idx="0">
                  <c:v>48.38</c:v>
                </c:pt>
                <c:pt idx="1">
                  <c:v>51.61</c:v>
                </c:pt>
              </c:numCache>
            </c:numRef>
          </c:val>
          <c:extLst>
            <c:ext xmlns:c16="http://schemas.microsoft.com/office/drawing/2014/chart" uri="{C3380CC4-5D6E-409C-BE32-E72D297353CC}">
              <c16:uniqueId val="{00000004-21C1-4506-BBE9-9124F9B0D8FB}"/>
            </c:ext>
          </c:extLst>
        </c:ser>
        <c:dLbls>
          <c:showLegendKey val="0"/>
          <c:showVal val="0"/>
          <c:showCatName val="0"/>
          <c:showSerName val="0"/>
          <c:showPercent val="0"/>
          <c:showBubbleSize val="0"/>
        </c:dLbls>
        <c:gapWidth val="150"/>
        <c:shape val="box"/>
        <c:axId val="503570496"/>
        <c:axId val="405971984"/>
        <c:axId val="0"/>
      </c:bar3DChart>
      <c:catAx>
        <c:axId val="50357049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crossAx val="405971984"/>
        <c:crosses val="autoZero"/>
        <c:auto val="1"/>
        <c:lblAlgn val="ctr"/>
        <c:lblOffset val="100"/>
        <c:noMultiLvlLbl val="0"/>
      </c:catAx>
      <c:valAx>
        <c:axId val="405971984"/>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03570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Response Rate by Gender</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1"/>
        <c:ser>
          <c:idx val="0"/>
          <c:order val="0"/>
          <c:tx>
            <c:strRef>
              <c:f>'Responses by Gender'!$J$120</c:f>
              <c:strCache>
                <c:ptCount val="1"/>
                <c:pt idx="0">
                  <c:v>Response Rate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7F41-4D9D-BD80-AA3FC3A58692}"/>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7F41-4D9D-BD80-AA3FC3A58692}"/>
              </c:ext>
            </c:extLst>
          </c:dPt>
          <c:cat>
            <c:strRef>
              <c:f>'Responses by Gender'!$I$121:$I$122</c:f>
              <c:strCache>
                <c:ptCount val="2"/>
                <c:pt idx="0">
                  <c:v>Female</c:v>
                </c:pt>
                <c:pt idx="1">
                  <c:v>Male</c:v>
                </c:pt>
              </c:strCache>
            </c:strRef>
          </c:cat>
          <c:val>
            <c:numRef>
              <c:f>'Responses by Gender'!$J$121:$J$122</c:f>
              <c:numCache>
                <c:formatCode>General</c:formatCode>
                <c:ptCount val="2"/>
                <c:pt idx="0">
                  <c:v>70.959999999999994</c:v>
                </c:pt>
                <c:pt idx="1">
                  <c:v>29.03</c:v>
                </c:pt>
              </c:numCache>
            </c:numRef>
          </c:val>
          <c:extLst>
            <c:ext xmlns:c16="http://schemas.microsoft.com/office/drawing/2014/chart" uri="{C3380CC4-5D6E-409C-BE32-E72D297353CC}">
              <c16:uniqueId val="{00000004-7F41-4D9D-BD80-AA3FC3A58692}"/>
            </c:ext>
          </c:extLst>
        </c:ser>
        <c:dLbls>
          <c:showLegendKey val="0"/>
          <c:showVal val="0"/>
          <c:showCatName val="0"/>
          <c:showSerName val="0"/>
          <c:showPercent val="0"/>
          <c:showBubbleSize val="0"/>
        </c:dLbls>
        <c:gapWidth val="150"/>
        <c:shape val="box"/>
        <c:axId val="497591600"/>
        <c:axId val="497589632"/>
        <c:axId val="0"/>
      </c:bar3DChart>
      <c:catAx>
        <c:axId val="49759160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crossAx val="497589632"/>
        <c:crosses val="autoZero"/>
        <c:auto val="1"/>
        <c:lblAlgn val="ctr"/>
        <c:lblOffset val="100"/>
        <c:noMultiLvlLbl val="0"/>
      </c:catAx>
      <c:valAx>
        <c:axId val="49758963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975916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Academic Reasons </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'Gender - Academic'!$C$18</c:f>
              <c:strCache>
                <c:ptCount val="1"/>
                <c:pt idx="0">
                  <c:v>Male</c:v>
                </c:pt>
              </c:strCache>
            </c:strRef>
          </c:tx>
          <c:invertIfNegative val="0"/>
          <c:dPt>
            <c:idx val="0"/>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1-57A9-4067-9BA7-FA75E52DE5B4}"/>
              </c:ext>
            </c:extLst>
          </c:dPt>
          <c:dPt>
            <c:idx val="1"/>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3-57A9-4067-9BA7-FA75E52DE5B4}"/>
              </c:ext>
            </c:extLst>
          </c:dPt>
          <c:dPt>
            <c:idx val="2"/>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5-57A9-4067-9BA7-FA75E52DE5B4}"/>
              </c:ext>
            </c:extLst>
          </c:dPt>
          <c:dPt>
            <c:idx val="3"/>
            <c:invertIfNegative val="0"/>
            <c:bubble3D val="0"/>
            <c:spPr>
              <a:gradFill rotWithShape="1">
                <a:gsLst>
                  <a:gs pos="0">
                    <a:schemeClr val="accent6">
                      <a:lumMod val="60000"/>
                      <a:satMod val="103000"/>
                      <a:lumMod val="102000"/>
                      <a:tint val="94000"/>
                    </a:schemeClr>
                  </a:gs>
                  <a:gs pos="50000">
                    <a:schemeClr val="accent6">
                      <a:lumMod val="60000"/>
                      <a:satMod val="110000"/>
                      <a:lumMod val="100000"/>
                      <a:shade val="100000"/>
                    </a:schemeClr>
                  </a:gs>
                  <a:gs pos="100000">
                    <a:schemeClr val="accent6">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7-57A9-4067-9BA7-FA75E52DE5B4}"/>
              </c:ext>
            </c:extLst>
          </c:dPt>
          <c:cat>
            <c:strRef>
              <c:f>'Gender - Academic'!$B$19:$B$22</c:f>
              <c:strCache>
                <c:ptCount val="4"/>
                <c:pt idx="0">
                  <c:v>Not doing well academically</c:v>
                </c:pt>
                <c:pt idx="1">
                  <c:v>Needed a temporary break from studies</c:v>
                </c:pt>
                <c:pt idx="2">
                  <c:v>Difficulty balancing life and academics</c:v>
                </c:pt>
                <c:pt idx="3">
                  <c:v>Not interested in pursuing a degree at the time</c:v>
                </c:pt>
              </c:strCache>
            </c:strRef>
          </c:cat>
          <c:val>
            <c:numRef>
              <c:f>'Gender - Academic'!$C$19:$C$22</c:f>
              <c:numCache>
                <c:formatCode>0.00%</c:formatCode>
                <c:ptCount val="4"/>
                <c:pt idx="0">
                  <c:v>0.33333333333333331</c:v>
                </c:pt>
                <c:pt idx="1">
                  <c:v>0.33333333333333331</c:v>
                </c:pt>
                <c:pt idx="2">
                  <c:v>0.16666666666666666</c:v>
                </c:pt>
                <c:pt idx="3">
                  <c:v>0.16666666666666666</c:v>
                </c:pt>
              </c:numCache>
            </c:numRef>
          </c:val>
          <c:extLst>
            <c:ext xmlns:c16="http://schemas.microsoft.com/office/drawing/2014/chart" uri="{C3380CC4-5D6E-409C-BE32-E72D297353CC}">
              <c16:uniqueId val="{00000008-57A9-4067-9BA7-FA75E52DE5B4}"/>
            </c:ext>
          </c:extLst>
        </c:ser>
        <c:dLbls>
          <c:showLegendKey val="0"/>
          <c:showVal val="0"/>
          <c:showCatName val="0"/>
          <c:showSerName val="0"/>
          <c:showPercent val="0"/>
          <c:showBubbleSize val="0"/>
        </c:dLbls>
        <c:gapWidth val="150"/>
        <c:shape val="box"/>
        <c:axId val="571772520"/>
        <c:axId val="571768912"/>
        <c:axId val="0"/>
      </c:bar3DChart>
      <c:catAx>
        <c:axId val="57177252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2"/>
                </a:solidFill>
                <a:latin typeface="+mn-lt"/>
                <a:ea typeface="+mn-ea"/>
                <a:cs typeface="+mn-cs"/>
              </a:defRPr>
            </a:pPr>
            <a:endParaRPr lang="en-US"/>
          </a:p>
        </c:txPr>
        <c:crossAx val="571768912"/>
        <c:crosses val="autoZero"/>
        <c:auto val="1"/>
        <c:lblAlgn val="ctr"/>
        <c:lblOffset val="100"/>
        <c:noMultiLvlLbl val="0"/>
      </c:catAx>
      <c:valAx>
        <c:axId val="571768912"/>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71772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Financial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'Gender - Financial'!$B$12</c:f>
              <c:strCache>
                <c:ptCount val="1"/>
                <c:pt idx="0">
                  <c:v>Male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1C07-48FB-8FB7-318A3B034C0E}"/>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1C07-48FB-8FB7-318A3B034C0E}"/>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1C07-48FB-8FB7-318A3B034C0E}"/>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1C07-48FB-8FB7-318A3B034C0E}"/>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1C07-48FB-8FB7-318A3B034C0E}"/>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1C07-48FB-8FB7-318A3B034C0E}"/>
              </c:ext>
            </c:extLst>
          </c:dPt>
          <c:dPt>
            <c:idx val="6"/>
            <c:invertIfNegative val="0"/>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1C07-48FB-8FB7-318A3B034C0E}"/>
              </c:ext>
            </c:extLst>
          </c:dPt>
          <c:dPt>
            <c:idx val="7"/>
            <c:invertIfNegative val="0"/>
            <c:bubble3D val="0"/>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F-1C07-48FB-8FB7-318A3B034C0E}"/>
              </c:ext>
            </c:extLst>
          </c:dPt>
          <c:cat>
            <c:strRef>
              <c:f>'Gender - Financial'!$A$13:$A$20</c:f>
              <c:strCache>
                <c:ptCount val="8"/>
                <c:pt idx="0">
                  <c:v>I lost my scholarship or financial aid</c:v>
                </c:pt>
                <c:pt idx="1">
                  <c:v>I was unable to register due to having an account balance</c:v>
                </c:pt>
                <c:pt idx="2">
                  <c:v>Did not receive enough financial aid</c:v>
                </c:pt>
                <c:pt idx="3">
                  <c:v>Fees and tuition were more than I expected</c:v>
                </c:pt>
                <c:pt idx="4">
                  <c:v>Other (please specify)</c:v>
                </c:pt>
                <c:pt idx="5">
                  <c:v>Housing costs were too high</c:v>
                </c:pt>
                <c:pt idx="6">
                  <c:v>Meal plan costs were too high</c:v>
                </c:pt>
                <c:pt idx="7">
                  <c:v>Received a scholarship offer from another institution</c:v>
                </c:pt>
              </c:strCache>
            </c:strRef>
          </c:cat>
          <c:val>
            <c:numRef>
              <c:f>'Gender - Financial'!$B$13:$B$20</c:f>
              <c:numCache>
                <c:formatCode>0.00%</c:formatCode>
                <c:ptCount val="8"/>
                <c:pt idx="0">
                  <c:v>0.20689655172413793</c:v>
                </c:pt>
                <c:pt idx="1">
                  <c:v>0.20689655172413793</c:v>
                </c:pt>
                <c:pt idx="2">
                  <c:v>0.17241379310344829</c:v>
                </c:pt>
                <c:pt idx="3">
                  <c:v>0.17241379310344829</c:v>
                </c:pt>
                <c:pt idx="4">
                  <c:v>0.13793103448275862</c:v>
                </c:pt>
                <c:pt idx="5">
                  <c:v>6.8965517241379309E-2</c:v>
                </c:pt>
                <c:pt idx="6">
                  <c:v>3.4482758620689655E-2</c:v>
                </c:pt>
                <c:pt idx="7">
                  <c:v>0</c:v>
                </c:pt>
              </c:numCache>
            </c:numRef>
          </c:val>
          <c:extLst>
            <c:ext xmlns:c16="http://schemas.microsoft.com/office/drawing/2014/chart" uri="{C3380CC4-5D6E-409C-BE32-E72D297353CC}">
              <c16:uniqueId val="{00000010-1C07-48FB-8FB7-318A3B034C0E}"/>
            </c:ext>
          </c:extLst>
        </c:ser>
        <c:dLbls>
          <c:showLegendKey val="0"/>
          <c:showVal val="0"/>
          <c:showCatName val="0"/>
          <c:showSerName val="0"/>
          <c:showPercent val="0"/>
          <c:showBubbleSize val="0"/>
        </c:dLbls>
        <c:gapWidth val="150"/>
        <c:shape val="box"/>
        <c:axId val="403177312"/>
        <c:axId val="403178952"/>
        <c:axId val="0"/>
      </c:bar3DChart>
      <c:catAx>
        <c:axId val="40317731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03178952"/>
        <c:crosses val="autoZero"/>
        <c:auto val="1"/>
        <c:lblAlgn val="ctr"/>
        <c:lblOffset val="100"/>
        <c:noMultiLvlLbl val="0"/>
      </c:catAx>
      <c:valAx>
        <c:axId val="403178952"/>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03177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Job Employment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'Gender - Job Employment '!$B$9</c:f>
              <c:strCache>
                <c:ptCount val="1"/>
                <c:pt idx="0">
                  <c:v>Male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099B-423C-9027-89970043A988}"/>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099B-423C-9027-89970043A988}"/>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099B-423C-9027-89970043A988}"/>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099B-423C-9027-89970043A988}"/>
              </c:ext>
            </c:extLst>
          </c:dPt>
          <c:cat>
            <c:strRef>
              <c:f>'Gender - Job Employment '!$A$10:$A$13</c:f>
              <c:strCache>
                <c:ptCount val="4"/>
                <c:pt idx="0">
                  <c:v>Financial issues prevented me from returning</c:v>
                </c:pt>
                <c:pt idx="1">
                  <c:v>Scheduling conflict between job and studies</c:v>
                </c:pt>
                <c:pt idx="2">
                  <c:v>I accepted a job that does not require additional school</c:v>
                </c:pt>
                <c:pt idx="3">
                  <c:v>Other (please specify)</c:v>
                </c:pt>
              </c:strCache>
            </c:strRef>
          </c:cat>
          <c:val>
            <c:numRef>
              <c:f>'Gender - Job Employment '!$B$10:$B$13</c:f>
              <c:numCache>
                <c:formatCode>0.00%</c:formatCode>
                <c:ptCount val="4"/>
                <c:pt idx="0">
                  <c:v>0.33333333333333331</c:v>
                </c:pt>
                <c:pt idx="1">
                  <c:v>0.33333333333333331</c:v>
                </c:pt>
                <c:pt idx="2">
                  <c:v>0.22222222222222221</c:v>
                </c:pt>
                <c:pt idx="3">
                  <c:v>0.1111111111111111</c:v>
                </c:pt>
              </c:numCache>
            </c:numRef>
          </c:val>
          <c:extLst>
            <c:ext xmlns:c16="http://schemas.microsoft.com/office/drawing/2014/chart" uri="{C3380CC4-5D6E-409C-BE32-E72D297353CC}">
              <c16:uniqueId val="{00000008-099B-423C-9027-89970043A988}"/>
            </c:ext>
          </c:extLst>
        </c:ser>
        <c:dLbls>
          <c:showLegendKey val="0"/>
          <c:showVal val="0"/>
          <c:showCatName val="0"/>
          <c:showSerName val="0"/>
          <c:showPercent val="0"/>
          <c:showBubbleSize val="0"/>
        </c:dLbls>
        <c:gapWidth val="150"/>
        <c:shape val="box"/>
        <c:axId val="340917488"/>
        <c:axId val="340915848"/>
        <c:axId val="0"/>
      </c:bar3DChart>
      <c:catAx>
        <c:axId val="3409174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40915848"/>
        <c:crosses val="autoZero"/>
        <c:auto val="1"/>
        <c:lblAlgn val="ctr"/>
        <c:lblOffset val="100"/>
        <c:noMultiLvlLbl val="0"/>
      </c:catAx>
      <c:valAx>
        <c:axId val="340915848"/>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40917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University Related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'Gender - University Related'!$B$11</c:f>
              <c:strCache>
                <c:ptCount val="1"/>
                <c:pt idx="0">
                  <c:v>Male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DC2B-4DD4-BDCB-6164B4275187}"/>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DC2B-4DD4-BDCB-6164B4275187}"/>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DC2B-4DD4-BDCB-6164B4275187}"/>
              </c:ext>
            </c:extLst>
          </c:dPt>
          <c:cat>
            <c:strRef>
              <c:f>'Gender - University Related'!$A$12:$A$14</c:f>
              <c:strCache>
                <c:ptCount val="3"/>
                <c:pt idx="0">
                  <c:v>Inadequate student support services (counseling, tutoring, etc.)</c:v>
                </c:pt>
                <c:pt idx="1">
                  <c:v>Lack of social activities</c:v>
                </c:pt>
                <c:pt idx="2">
                  <c:v>Lack of personal fit at A&amp;M-Commerce</c:v>
                </c:pt>
              </c:strCache>
            </c:strRef>
          </c:cat>
          <c:val>
            <c:numRef>
              <c:f>'Gender - University Related'!$B$12:$B$14</c:f>
              <c:numCache>
                <c:formatCode>0.00%</c:formatCode>
                <c:ptCount val="3"/>
                <c:pt idx="0">
                  <c:v>0.44444444444444442</c:v>
                </c:pt>
                <c:pt idx="1">
                  <c:v>0.44444444444444442</c:v>
                </c:pt>
                <c:pt idx="2">
                  <c:v>0.1111111111111111</c:v>
                </c:pt>
              </c:numCache>
            </c:numRef>
          </c:val>
          <c:extLst>
            <c:ext xmlns:c16="http://schemas.microsoft.com/office/drawing/2014/chart" uri="{C3380CC4-5D6E-409C-BE32-E72D297353CC}">
              <c16:uniqueId val="{00000006-DC2B-4DD4-BDCB-6164B4275187}"/>
            </c:ext>
          </c:extLst>
        </c:ser>
        <c:dLbls>
          <c:showLegendKey val="0"/>
          <c:showVal val="0"/>
          <c:showCatName val="0"/>
          <c:showSerName val="0"/>
          <c:showPercent val="0"/>
          <c:showBubbleSize val="0"/>
        </c:dLbls>
        <c:gapWidth val="150"/>
        <c:shape val="box"/>
        <c:axId val="498826864"/>
        <c:axId val="498827520"/>
        <c:axId val="0"/>
      </c:bar3DChart>
      <c:catAx>
        <c:axId val="498826864"/>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98827520"/>
        <c:crosses val="autoZero"/>
        <c:auto val="1"/>
        <c:lblAlgn val="ctr"/>
        <c:lblOffset val="100"/>
        <c:noMultiLvlLbl val="0"/>
      </c:catAx>
      <c:valAx>
        <c:axId val="498827520"/>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988268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Academic Reasons </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'Gender - Academic'!$J$18</c:f>
              <c:strCache>
                <c:ptCount val="1"/>
                <c:pt idx="0">
                  <c:v>Female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8379-4BD7-A7AE-89C02A8250A0}"/>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8379-4BD7-A7AE-89C02A8250A0}"/>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8379-4BD7-A7AE-89C02A8250A0}"/>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8379-4BD7-A7AE-89C02A8250A0}"/>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8379-4BD7-A7AE-89C02A8250A0}"/>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8379-4BD7-A7AE-89C02A8250A0}"/>
              </c:ext>
            </c:extLst>
          </c:dPt>
          <c:dPt>
            <c:idx val="6"/>
            <c:invertIfNegative val="0"/>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8379-4BD7-A7AE-89C02A8250A0}"/>
              </c:ext>
            </c:extLst>
          </c:dPt>
          <c:cat>
            <c:strRef>
              <c:f>'Gender - Academic'!$I$19:$I$25</c:f>
              <c:strCache>
                <c:ptCount val="7"/>
                <c:pt idx="0">
                  <c:v>Unsatisfied with the quality of advising</c:v>
                </c:pt>
                <c:pt idx="1">
                  <c:v>Unsatisfied with the quality of instruction</c:v>
                </c:pt>
                <c:pt idx="2">
                  <c:v>Other (please specify)</c:v>
                </c:pt>
                <c:pt idx="3">
                  <c:v>Not doing well academically</c:v>
                </c:pt>
                <c:pt idx="4">
                  <c:v>Needed a temporary break from studies</c:v>
                </c:pt>
                <c:pt idx="5">
                  <c:v>Difficulty balancing life and academics</c:v>
                </c:pt>
                <c:pt idx="6">
                  <c:v>Difficulty enrolling in preferred courses</c:v>
                </c:pt>
              </c:strCache>
            </c:strRef>
          </c:cat>
          <c:val>
            <c:numRef>
              <c:f>'Gender - Academic'!$J$19:$J$25</c:f>
              <c:numCache>
                <c:formatCode>0.00%</c:formatCode>
                <c:ptCount val="7"/>
                <c:pt idx="0">
                  <c:v>0.20689655172413793</c:v>
                </c:pt>
                <c:pt idx="1">
                  <c:v>0.17241379310344829</c:v>
                </c:pt>
                <c:pt idx="2">
                  <c:v>0.17241379310344829</c:v>
                </c:pt>
                <c:pt idx="3">
                  <c:v>0.13793103448275862</c:v>
                </c:pt>
                <c:pt idx="4">
                  <c:v>0.13793103448275862</c:v>
                </c:pt>
                <c:pt idx="5">
                  <c:v>0.10344827586206896</c:v>
                </c:pt>
                <c:pt idx="6">
                  <c:v>6.8965517241379309E-2</c:v>
                </c:pt>
              </c:numCache>
            </c:numRef>
          </c:val>
          <c:extLst>
            <c:ext xmlns:c16="http://schemas.microsoft.com/office/drawing/2014/chart" uri="{C3380CC4-5D6E-409C-BE32-E72D297353CC}">
              <c16:uniqueId val="{0000000E-8379-4BD7-A7AE-89C02A8250A0}"/>
            </c:ext>
          </c:extLst>
        </c:ser>
        <c:dLbls>
          <c:showLegendKey val="0"/>
          <c:showVal val="0"/>
          <c:showCatName val="0"/>
          <c:showSerName val="0"/>
          <c:showPercent val="0"/>
          <c:showBubbleSize val="0"/>
        </c:dLbls>
        <c:gapWidth val="150"/>
        <c:shape val="box"/>
        <c:axId val="405750912"/>
        <c:axId val="405755832"/>
        <c:axId val="0"/>
      </c:bar3DChart>
      <c:catAx>
        <c:axId val="40575091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05755832"/>
        <c:crosses val="autoZero"/>
        <c:auto val="1"/>
        <c:lblAlgn val="ctr"/>
        <c:lblOffset val="100"/>
        <c:noMultiLvlLbl val="0"/>
      </c:catAx>
      <c:valAx>
        <c:axId val="405755832"/>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4057509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Financial Reasons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1"/>
        <c:ser>
          <c:idx val="0"/>
          <c:order val="0"/>
          <c:tx>
            <c:strRef>
              <c:f>'Gender - Financial'!$J$12</c:f>
              <c:strCache>
                <c:ptCount val="1"/>
                <c:pt idx="0">
                  <c:v>Female</c:v>
                </c:pt>
              </c:strCache>
            </c:strRef>
          </c:tx>
          <c:invertIfNegative val="0"/>
          <c:dPt>
            <c:idx val="0"/>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520C-45B0-8C85-4CB3AED15090}"/>
              </c:ext>
            </c:extLst>
          </c:dPt>
          <c:dPt>
            <c:idx val="1"/>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520C-45B0-8C85-4CB3AED15090}"/>
              </c:ext>
            </c:extLst>
          </c:dPt>
          <c:dPt>
            <c:idx val="2"/>
            <c:invertIfNegative val="0"/>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520C-45B0-8C85-4CB3AED15090}"/>
              </c:ext>
            </c:extLst>
          </c:dPt>
          <c:dPt>
            <c:idx val="3"/>
            <c:invertIfNegative val="0"/>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520C-45B0-8C85-4CB3AED15090}"/>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520C-45B0-8C85-4CB3AED15090}"/>
              </c:ext>
            </c:extLst>
          </c:dPt>
          <c:dPt>
            <c:idx val="5"/>
            <c:invertIfNegative val="0"/>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520C-45B0-8C85-4CB3AED15090}"/>
              </c:ext>
            </c:extLst>
          </c:dPt>
          <c:dPt>
            <c:idx val="6"/>
            <c:invertIfNegative val="0"/>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520C-45B0-8C85-4CB3AED15090}"/>
              </c:ext>
            </c:extLst>
          </c:dPt>
          <c:dPt>
            <c:idx val="7"/>
            <c:invertIfNegative val="0"/>
            <c:bubble3D val="0"/>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F-520C-45B0-8C85-4CB3AED15090}"/>
              </c:ext>
            </c:extLst>
          </c:dPt>
          <c:cat>
            <c:strRef>
              <c:f>'Gender - Financial'!$I$13:$I$20</c:f>
              <c:strCache>
                <c:ptCount val="8"/>
                <c:pt idx="0">
                  <c:v>I was unable to register due to having an account balance</c:v>
                </c:pt>
                <c:pt idx="1">
                  <c:v>Fees and tuition were more than I expected</c:v>
                </c:pt>
                <c:pt idx="2">
                  <c:v>Did not receive enough financial aid</c:v>
                </c:pt>
                <c:pt idx="3">
                  <c:v>I lost my scholarship or financial aid</c:v>
                </c:pt>
                <c:pt idx="4">
                  <c:v>Other (please specify)</c:v>
                </c:pt>
                <c:pt idx="5">
                  <c:v>Housing costs were too high</c:v>
                </c:pt>
                <c:pt idx="6">
                  <c:v>Meal plan costs were too high</c:v>
                </c:pt>
                <c:pt idx="7">
                  <c:v>Received a scholarship offer from another institution</c:v>
                </c:pt>
              </c:strCache>
            </c:strRef>
          </c:cat>
          <c:val>
            <c:numRef>
              <c:f>'Gender - Financial'!$J$13:$J$20</c:f>
              <c:numCache>
                <c:formatCode>0.00%</c:formatCode>
                <c:ptCount val="8"/>
                <c:pt idx="0">
                  <c:v>0.22619047619047619</c:v>
                </c:pt>
                <c:pt idx="1">
                  <c:v>0.20238095238095238</c:v>
                </c:pt>
                <c:pt idx="2">
                  <c:v>0.16666666666666666</c:v>
                </c:pt>
                <c:pt idx="3">
                  <c:v>0.15476190476190477</c:v>
                </c:pt>
                <c:pt idx="4">
                  <c:v>0.14285714285714285</c:v>
                </c:pt>
                <c:pt idx="5">
                  <c:v>5.9523809523809521E-2</c:v>
                </c:pt>
                <c:pt idx="6">
                  <c:v>3.5714285714285712E-2</c:v>
                </c:pt>
                <c:pt idx="7">
                  <c:v>1.1904761904761904E-2</c:v>
                </c:pt>
              </c:numCache>
            </c:numRef>
          </c:val>
          <c:extLst>
            <c:ext xmlns:c16="http://schemas.microsoft.com/office/drawing/2014/chart" uri="{C3380CC4-5D6E-409C-BE32-E72D297353CC}">
              <c16:uniqueId val="{00000010-520C-45B0-8C85-4CB3AED15090}"/>
            </c:ext>
          </c:extLst>
        </c:ser>
        <c:dLbls>
          <c:showLegendKey val="0"/>
          <c:showVal val="0"/>
          <c:showCatName val="0"/>
          <c:showSerName val="0"/>
          <c:showPercent val="0"/>
          <c:showBubbleSize val="0"/>
        </c:dLbls>
        <c:gapWidth val="150"/>
        <c:shape val="box"/>
        <c:axId val="500982632"/>
        <c:axId val="500982960"/>
        <c:axId val="0"/>
      </c:bar3DChart>
      <c:catAx>
        <c:axId val="5009826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00982960"/>
        <c:crosses val="autoZero"/>
        <c:auto val="1"/>
        <c:lblAlgn val="ctr"/>
        <c:lblOffset val="100"/>
        <c:noMultiLvlLbl val="0"/>
      </c:catAx>
      <c:valAx>
        <c:axId val="500982960"/>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00982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3.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4.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5.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6.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7.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8.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9.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990A82EB-4188-4C69-A292-3067C4DD06E5}" type="datetimeFigureOut">
              <a:rPr lang="en-US" altLang="en-US"/>
              <a:pPr/>
              <a:t>4/26/2023</a:t>
            </a:fld>
            <a:endParaRPr lang="en-US"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624332C-E753-4BCE-8439-BA1692F72965}" type="slidenum">
              <a:rPr lang="en-US" altLang="en-US"/>
              <a:pPr/>
              <a:t>‹#›</a:t>
            </a:fld>
            <a:endParaRPr lang="en-US" altLang="en-US"/>
          </a:p>
        </p:txBody>
      </p:sp>
    </p:spTree>
    <p:extLst>
      <p:ext uri="{BB962C8B-B14F-4D97-AF65-F5344CB8AC3E}">
        <p14:creationId xmlns:p14="http://schemas.microsoft.com/office/powerpoint/2010/main" val="974875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CEC5B04A-5753-4355-BE86-5CF8DC8FE707}" type="datetimeFigureOut">
              <a:rPr lang="en-US" altLang="en-US"/>
              <a:pPr/>
              <a:t>4/26/2023</a:t>
            </a:fld>
            <a:endParaRPr lang="en-US" alt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8F7E580A-7EA7-4B79-BEA7-90FAF1C10F98}" type="slidenum">
              <a:rPr lang="en-US" altLang="en-US"/>
              <a:pPr/>
              <a:t>‹#›</a:t>
            </a:fld>
            <a:endParaRPr lang="en-US" altLang="en-US"/>
          </a:p>
        </p:txBody>
      </p:sp>
    </p:spTree>
    <p:extLst>
      <p:ext uri="{BB962C8B-B14F-4D97-AF65-F5344CB8AC3E}">
        <p14:creationId xmlns:p14="http://schemas.microsoft.com/office/powerpoint/2010/main" val="36574662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4800" kern="1200">
        <a:solidFill>
          <a:schemeClr val="tx1"/>
        </a:solidFill>
        <a:latin typeface="+mn-lt"/>
        <a:ea typeface="+mn-ea"/>
        <a:cs typeface="+mn-cs"/>
      </a:defRPr>
    </a:lvl1pPr>
    <a:lvl2pPr marL="1843430" algn="l" rtl="0" fontAlgn="base">
      <a:spcBef>
        <a:spcPct val="30000"/>
      </a:spcBef>
      <a:spcAft>
        <a:spcPct val="0"/>
      </a:spcAft>
      <a:defRPr sz="4800" kern="1200">
        <a:solidFill>
          <a:schemeClr val="tx1"/>
        </a:solidFill>
        <a:latin typeface="+mn-lt"/>
        <a:ea typeface="+mn-ea"/>
        <a:cs typeface="+mn-cs"/>
      </a:defRPr>
    </a:lvl2pPr>
    <a:lvl3pPr marL="3686861" algn="l" rtl="0" fontAlgn="base">
      <a:spcBef>
        <a:spcPct val="30000"/>
      </a:spcBef>
      <a:spcAft>
        <a:spcPct val="0"/>
      </a:spcAft>
      <a:defRPr sz="4800" kern="1200">
        <a:solidFill>
          <a:schemeClr val="tx1"/>
        </a:solidFill>
        <a:latin typeface="+mn-lt"/>
        <a:ea typeface="+mn-ea"/>
        <a:cs typeface="+mn-cs"/>
      </a:defRPr>
    </a:lvl3pPr>
    <a:lvl4pPr marL="5530291" algn="l" rtl="0" fontAlgn="base">
      <a:spcBef>
        <a:spcPct val="30000"/>
      </a:spcBef>
      <a:spcAft>
        <a:spcPct val="0"/>
      </a:spcAft>
      <a:defRPr sz="4800" kern="1200">
        <a:solidFill>
          <a:schemeClr val="tx1"/>
        </a:solidFill>
        <a:latin typeface="+mn-lt"/>
        <a:ea typeface="+mn-ea"/>
        <a:cs typeface="+mn-cs"/>
      </a:defRPr>
    </a:lvl4pPr>
    <a:lvl5pPr marL="7373722" algn="l" rtl="0" fontAlgn="base">
      <a:spcBef>
        <a:spcPct val="30000"/>
      </a:spcBef>
      <a:spcAft>
        <a:spcPct val="0"/>
      </a:spcAft>
      <a:defRPr sz="4800" kern="1200">
        <a:solidFill>
          <a:schemeClr val="tx1"/>
        </a:solidFill>
        <a:latin typeface="+mn-lt"/>
        <a:ea typeface="+mn-ea"/>
        <a:cs typeface="+mn-cs"/>
      </a:defRPr>
    </a:lvl5pPr>
    <a:lvl6pPr marL="9217152" algn="l" defTabSz="3686861" rtl="0" eaLnBrk="1" latinLnBrk="0" hangingPunct="1">
      <a:defRPr sz="4800" kern="1200">
        <a:solidFill>
          <a:schemeClr val="tx1"/>
        </a:solidFill>
        <a:latin typeface="+mn-lt"/>
        <a:ea typeface="+mn-ea"/>
        <a:cs typeface="+mn-cs"/>
      </a:defRPr>
    </a:lvl6pPr>
    <a:lvl7pPr marL="11060582" algn="l" defTabSz="3686861" rtl="0" eaLnBrk="1" latinLnBrk="0" hangingPunct="1">
      <a:defRPr sz="4800" kern="1200">
        <a:solidFill>
          <a:schemeClr val="tx1"/>
        </a:solidFill>
        <a:latin typeface="+mn-lt"/>
        <a:ea typeface="+mn-ea"/>
        <a:cs typeface="+mn-cs"/>
      </a:defRPr>
    </a:lvl7pPr>
    <a:lvl8pPr marL="12904013" algn="l" defTabSz="3686861" rtl="0" eaLnBrk="1" latinLnBrk="0" hangingPunct="1">
      <a:defRPr sz="4800" kern="1200">
        <a:solidFill>
          <a:schemeClr val="tx1"/>
        </a:solidFill>
        <a:latin typeface="+mn-lt"/>
        <a:ea typeface="+mn-ea"/>
        <a:cs typeface="+mn-cs"/>
      </a:defRPr>
    </a:lvl8pPr>
    <a:lvl9pPr marL="14747443" algn="l" defTabSz="3686861" rtl="0" eaLnBrk="1" latinLnBrk="0" hangingPunct="1">
      <a:defRPr sz="4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7183124"/>
            <a:ext cx="24688800" cy="15280640"/>
          </a:xfrm>
        </p:spPr>
        <p:txBody>
          <a:bodyPr anchor="b"/>
          <a:lstStyle>
            <a:lvl1pPr algn="ctr">
              <a:defRPr sz="29785"/>
            </a:lvl1pPr>
          </a:lstStyle>
          <a:p>
            <a:r>
              <a:rPr lang="en-US"/>
              <a:t>Click to edit Master title style</a:t>
            </a:r>
          </a:p>
        </p:txBody>
      </p:sp>
      <p:sp>
        <p:nvSpPr>
          <p:cNvPr id="3" name="Subtitle 2"/>
          <p:cNvSpPr>
            <a:spLocks noGrp="1"/>
          </p:cNvSpPr>
          <p:nvPr>
            <p:ph type="subTitle" idx="1"/>
          </p:nvPr>
        </p:nvSpPr>
        <p:spPr>
          <a:xfrm>
            <a:off x="4114800" y="23053044"/>
            <a:ext cx="24688800" cy="10596876"/>
          </a:xfrm>
        </p:spPr>
        <p:txBody>
          <a:bodyPr/>
          <a:lstStyle>
            <a:lvl1pPr marL="0" indent="0" algn="ctr">
              <a:buNone/>
              <a:defRPr sz="11939"/>
            </a:lvl1pPr>
            <a:lvl2pPr marL="2268894" indent="0" algn="ctr">
              <a:buNone/>
              <a:defRPr sz="9969"/>
            </a:lvl2pPr>
            <a:lvl3pPr marL="4537789" indent="0" algn="ctr">
              <a:buNone/>
              <a:defRPr sz="8985"/>
            </a:lvl3pPr>
            <a:lvl4pPr marL="6806682" indent="0" algn="ctr">
              <a:buNone/>
              <a:defRPr sz="8000"/>
            </a:lvl4pPr>
            <a:lvl5pPr marL="9075577" indent="0" algn="ctr">
              <a:buNone/>
              <a:defRPr sz="8000"/>
            </a:lvl5pPr>
            <a:lvl6pPr marL="11344471" indent="0" algn="ctr">
              <a:buNone/>
              <a:defRPr sz="8000"/>
            </a:lvl6pPr>
            <a:lvl7pPr marL="13613364" indent="0" algn="ctr">
              <a:buNone/>
              <a:defRPr sz="8000"/>
            </a:lvl7pPr>
            <a:lvl8pPr marL="15882259" indent="0" algn="ctr">
              <a:buNone/>
              <a:defRPr sz="8000"/>
            </a:lvl8pPr>
            <a:lvl9pPr marL="18151153" indent="0" algn="ctr">
              <a:buNone/>
              <a:defRPr sz="80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41EDBC8E-BB01-407D-9FA6-F767BB2B8274}" type="datetimeFigureOut">
              <a:rPr lang="en-US" altLang="en-US"/>
              <a:pPr/>
              <a:t>4/26/2023</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0C7DD7E-88EE-4766-859D-C3C2CA73105A}" type="slidenum">
              <a:rPr lang="en-US" altLang="en-US"/>
              <a:pPr/>
              <a:t>‹#›</a:t>
            </a:fld>
            <a:endParaRPr lang="en-US" altLang="en-US"/>
          </a:p>
        </p:txBody>
      </p:sp>
    </p:spTree>
    <p:extLst>
      <p:ext uri="{BB962C8B-B14F-4D97-AF65-F5344CB8AC3E}">
        <p14:creationId xmlns:p14="http://schemas.microsoft.com/office/powerpoint/2010/main" val="3497497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839ABE8-D7D8-4D87-B3A9-CCFA34EF8CE2}" type="datetimeFigureOut">
              <a:rPr lang="en-US" altLang="en-US"/>
              <a:pPr/>
              <a:t>4/26/2023</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7D8F557-B148-4103-8F13-80131544DE2D}" type="slidenum">
              <a:rPr lang="en-US" altLang="en-US"/>
              <a:pPr/>
              <a:t>‹#›</a:t>
            </a:fld>
            <a:endParaRPr lang="en-US" altLang="en-US"/>
          </a:p>
        </p:txBody>
      </p:sp>
    </p:spTree>
    <p:extLst>
      <p:ext uri="{BB962C8B-B14F-4D97-AF65-F5344CB8AC3E}">
        <p14:creationId xmlns:p14="http://schemas.microsoft.com/office/powerpoint/2010/main" val="1430583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0" y="2336800"/>
            <a:ext cx="7098030" cy="3719576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63141" y="2336800"/>
            <a:ext cx="20882610" cy="37195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41F9D84-8505-4769-85CB-C289C05B8FAE}" type="datetimeFigureOut">
              <a:rPr lang="en-US" altLang="en-US"/>
              <a:pPr/>
              <a:t>4/26/2023</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39AD28C-6352-4A5F-84DF-7A5A5DDE03B6}" type="slidenum">
              <a:rPr lang="en-US" altLang="en-US"/>
              <a:pPr/>
              <a:t>‹#›</a:t>
            </a:fld>
            <a:endParaRPr lang="en-US" altLang="en-US"/>
          </a:p>
        </p:txBody>
      </p:sp>
    </p:spTree>
    <p:extLst>
      <p:ext uri="{BB962C8B-B14F-4D97-AF65-F5344CB8AC3E}">
        <p14:creationId xmlns:p14="http://schemas.microsoft.com/office/powerpoint/2010/main" val="249955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8FB2DEC-42BC-4609-BEBB-C2B73B0317A0}" type="datetimeFigureOut">
              <a:rPr lang="en-US" altLang="en-US"/>
              <a:pPr/>
              <a:t>4/26/2023</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C8DFEDC-315F-4CF4-A7CE-9F609CFDE9A9}" type="slidenum">
              <a:rPr lang="en-US" altLang="en-US"/>
              <a:pPr/>
              <a:t>‹#›</a:t>
            </a:fld>
            <a:endParaRPr lang="en-US" altLang="en-US"/>
          </a:p>
        </p:txBody>
      </p:sp>
    </p:spTree>
    <p:extLst>
      <p:ext uri="{BB962C8B-B14F-4D97-AF65-F5344CB8AC3E}">
        <p14:creationId xmlns:p14="http://schemas.microsoft.com/office/powerpoint/2010/main" val="3775283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5" y="10942326"/>
            <a:ext cx="28392120" cy="18257516"/>
          </a:xfrm>
        </p:spPr>
        <p:txBody>
          <a:bodyPr anchor="b"/>
          <a:lstStyle>
            <a:lvl1pPr>
              <a:defRPr sz="29785"/>
            </a:lvl1pPr>
          </a:lstStyle>
          <a:p>
            <a:r>
              <a:rPr lang="en-US"/>
              <a:t>Click to edit Master title style</a:t>
            </a:r>
          </a:p>
        </p:txBody>
      </p:sp>
      <p:sp>
        <p:nvSpPr>
          <p:cNvPr id="3" name="Text Placeholder 2"/>
          <p:cNvSpPr>
            <a:spLocks noGrp="1"/>
          </p:cNvSpPr>
          <p:nvPr>
            <p:ph type="body" idx="1"/>
          </p:nvPr>
        </p:nvSpPr>
        <p:spPr>
          <a:xfrm>
            <a:off x="2245995" y="29372566"/>
            <a:ext cx="28392120" cy="9601196"/>
          </a:xfrm>
        </p:spPr>
        <p:txBody>
          <a:bodyPr/>
          <a:lstStyle>
            <a:lvl1pPr marL="0" indent="0">
              <a:buNone/>
              <a:defRPr sz="11939">
                <a:solidFill>
                  <a:schemeClr val="tx1">
                    <a:tint val="75000"/>
                  </a:schemeClr>
                </a:solidFill>
              </a:defRPr>
            </a:lvl1pPr>
            <a:lvl2pPr marL="2268894" indent="0">
              <a:buNone/>
              <a:defRPr sz="9969">
                <a:solidFill>
                  <a:schemeClr val="tx1">
                    <a:tint val="75000"/>
                  </a:schemeClr>
                </a:solidFill>
              </a:defRPr>
            </a:lvl2pPr>
            <a:lvl3pPr marL="4537789" indent="0">
              <a:buNone/>
              <a:defRPr sz="8985">
                <a:solidFill>
                  <a:schemeClr val="tx1">
                    <a:tint val="75000"/>
                  </a:schemeClr>
                </a:solidFill>
              </a:defRPr>
            </a:lvl3pPr>
            <a:lvl4pPr marL="6806682" indent="0">
              <a:buNone/>
              <a:defRPr sz="8000">
                <a:solidFill>
                  <a:schemeClr val="tx1">
                    <a:tint val="75000"/>
                  </a:schemeClr>
                </a:solidFill>
              </a:defRPr>
            </a:lvl4pPr>
            <a:lvl5pPr marL="9075577" indent="0">
              <a:buNone/>
              <a:defRPr sz="8000">
                <a:solidFill>
                  <a:schemeClr val="tx1">
                    <a:tint val="75000"/>
                  </a:schemeClr>
                </a:solidFill>
              </a:defRPr>
            </a:lvl5pPr>
            <a:lvl6pPr marL="11344471" indent="0">
              <a:buNone/>
              <a:defRPr sz="8000">
                <a:solidFill>
                  <a:schemeClr val="tx1">
                    <a:tint val="75000"/>
                  </a:schemeClr>
                </a:solidFill>
              </a:defRPr>
            </a:lvl6pPr>
            <a:lvl7pPr marL="13613364" indent="0">
              <a:buNone/>
              <a:defRPr sz="8000">
                <a:solidFill>
                  <a:schemeClr val="tx1">
                    <a:tint val="75000"/>
                  </a:schemeClr>
                </a:solidFill>
              </a:defRPr>
            </a:lvl7pPr>
            <a:lvl8pPr marL="15882259" indent="0">
              <a:buNone/>
              <a:defRPr sz="8000">
                <a:solidFill>
                  <a:schemeClr val="tx1">
                    <a:tint val="75000"/>
                  </a:schemeClr>
                </a:solidFill>
              </a:defRPr>
            </a:lvl8pPr>
            <a:lvl9pPr marL="18151153" indent="0">
              <a:buNone/>
              <a:defRPr sz="8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2E2752C-7CE2-4E80-990E-F5982F53AD9C}" type="datetimeFigureOut">
              <a:rPr lang="en-US" altLang="en-US"/>
              <a:pPr/>
              <a:t>4/26/2023</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C936D38-A0AA-4A2A-A28B-B42DE2CEDF95}" type="slidenum">
              <a:rPr lang="en-US" altLang="en-US"/>
              <a:pPr/>
              <a:t>‹#›</a:t>
            </a:fld>
            <a:endParaRPr lang="en-US" altLang="en-US"/>
          </a:p>
        </p:txBody>
      </p:sp>
    </p:spTree>
    <p:extLst>
      <p:ext uri="{BB962C8B-B14F-4D97-AF65-F5344CB8AC3E}">
        <p14:creationId xmlns:p14="http://schemas.microsoft.com/office/powerpoint/2010/main" val="1993564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63140" y="11684000"/>
            <a:ext cx="13990320" cy="27848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64940" y="11684000"/>
            <a:ext cx="13990320" cy="27848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A2EB0DE9-5341-41A5-938A-7A3447D384D5}" type="datetimeFigureOut">
              <a:rPr lang="en-US" altLang="en-US"/>
              <a:pPr/>
              <a:t>4/26/2023</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42884E82-F974-4A10-A0B2-405E1FD4CC1D}" type="slidenum">
              <a:rPr lang="en-US" altLang="en-US"/>
              <a:pPr/>
              <a:t>‹#›</a:t>
            </a:fld>
            <a:endParaRPr lang="en-US" altLang="en-US"/>
          </a:p>
        </p:txBody>
      </p:sp>
    </p:spTree>
    <p:extLst>
      <p:ext uri="{BB962C8B-B14F-4D97-AF65-F5344CB8AC3E}">
        <p14:creationId xmlns:p14="http://schemas.microsoft.com/office/powerpoint/2010/main" val="1453569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7" y="2336802"/>
            <a:ext cx="28392120" cy="8483604"/>
          </a:xfrm>
        </p:spPr>
        <p:txBody>
          <a:bodyPr/>
          <a:lstStyle/>
          <a:p>
            <a:r>
              <a:rPr lang="en-US"/>
              <a:t>Click to edit Master title style</a:t>
            </a:r>
          </a:p>
        </p:txBody>
      </p:sp>
      <p:sp>
        <p:nvSpPr>
          <p:cNvPr id="3" name="Text Placeholder 2"/>
          <p:cNvSpPr>
            <a:spLocks noGrp="1"/>
          </p:cNvSpPr>
          <p:nvPr>
            <p:ph type="body" idx="1"/>
          </p:nvPr>
        </p:nvSpPr>
        <p:spPr>
          <a:xfrm>
            <a:off x="2267429" y="10759444"/>
            <a:ext cx="13926025" cy="5273036"/>
          </a:xfrm>
        </p:spPr>
        <p:txBody>
          <a:bodyPr anchor="b"/>
          <a:lstStyle>
            <a:lvl1pPr marL="0" indent="0">
              <a:buNone/>
              <a:defRPr sz="11939" b="1"/>
            </a:lvl1pPr>
            <a:lvl2pPr marL="2268894" indent="0">
              <a:buNone/>
              <a:defRPr sz="9969" b="1"/>
            </a:lvl2pPr>
            <a:lvl3pPr marL="4537789" indent="0">
              <a:buNone/>
              <a:defRPr sz="8985" b="1"/>
            </a:lvl3pPr>
            <a:lvl4pPr marL="6806682" indent="0">
              <a:buNone/>
              <a:defRPr sz="8000" b="1"/>
            </a:lvl4pPr>
            <a:lvl5pPr marL="9075577" indent="0">
              <a:buNone/>
              <a:defRPr sz="8000" b="1"/>
            </a:lvl5pPr>
            <a:lvl6pPr marL="11344471" indent="0">
              <a:buNone/>
              <a:defRPr sz="8000" b="1"/>
            </a:lvl6pPr>
            <a:lvl7pPr marL="13613364" indent="0">
              <a:buNone/>
              <a:defRPr sz="8000" b="1"/>
            </a:lvl7pPr>
            <a:lvl8pPr marL="15882259" indent="0">
              <a:buNone/>
              <a:defRPr sz="8000" b="1"/>
            </a:lvl8pPr>
            <a:lvl9pPr marL="18151153" indent="0">
              <a:buNone/>
              <a:defRPr sz="8000" b="1"/>
            </a:lvl9pPr>
          </a:lstStyle>
          <a:p>
            <a:pPr lvl="0"/>
            <a:r>
              <a:rPr lang="en-US"/>
              <a:t>Click to edit Master text styles</a:t>
            </a:r>
          </a:p>
        </p:txBody>
      </p:sp>
      <p:sp>
        <p:nvSpPr>
          <p:cNvPr id="4" name="Content Placeholder 3"/>
          <p:cNvSpPr>
            <a:spLocks noGrp="1"/>
          </p:cNvSpPr>
          <p:nvPr>
            <p:ph sz="half" idx="2"/>
          </p:nvPr>
        </p:nvSpPr>
        <p:spPr>
          <a:xfrm>
            <a:off x="2267429" y="16032480"/>
            <a:ext cx="13926025" cy="235813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4940" y="10759444"/>
            <a:ext cx="13994608" cy="5273036"/>
          </a:xfrm>
        </p:spPr>
        <p:txBody>
          <a:bodyPr anchor="b"/>
          <a:lstStyle>
            <a:lvl1pPr marL="0" indent="0">
              <a:buNone/>
              <a:defRPr sz="11939" b="1"/>
            </a:lvl1pPr>
            <a:lvl2pPr marL="2268894" indent="0">
              <a:buNone/>
              <a:defRPr sz="9969" b="1"/>
            </a:lvl2pPr>
            <a:lvl3pPr marL="4537789" indent="0">
              <a:buNone/>
              <a:defRPr sz="8985" b="1"/>
            </a:lvl3pPr>
            <a:lvl4pPr marL="6806682" indent="0">
              <a:buNone/>
              <a:defRPr sz="8000" b="1"/>
            </a:lvl4pPr>
            <a:lvl5pPr marL="9075577" indent="0">
              <a:buNone/>
              <a:defRPr sz="8000" b="1"/>
            </a:lvl5pPr>
            <a:lvl6pPr marL="11344471" indent="0">
              <a:buNone/>
              <a:defRPr sz="8000" b="1"/>
            </a:lvl6pPr>
            <a:lvl7pPr marL="13613364" indent="0">
              <a:buNone/>
              <a:defRPr sz="8000" b="1"/>
            </a:lvl7pPr>
            <a:lvl8pPr marL="15882259" indent="0">
              <a:buNone/>
              <a:defRPr sz="8000" b="1"/>
            </a:lvl8pPr>
            <a:lvl9pPr marL="18151153" indent="0">
              <a:buNone/>
              <a:defRPr sz="8000" b="1"/>
            </a:lvl9pPr>
          </a:lstStyle>
          <a:p>
            <a:pPr lvl="0"/>
            <a:r>
              <a:rPr lang="en-US"/>
              <a:t>Click to edit Master text styles</a:t>
            </a:r>
          </a:p>
        </p:txBody>
      </p:sp>
      <p:sp>
        <p:nvSpPr>
          <p:cNvPr id="6" name="Content Placeholder 5"/>
          <p:cNvSpPr>
            <a:spLocks noGrp="1"/>
          </p:cNvSpPr>
          <p:nvPr>
            <p:ph sz="quarter" idx="4"/>
          </p:nvPr>
        </p:nvSpPr>
        <p:spPr>
          <a:xfrm>
            <a:off x="16664940" y="16032480"/>
            <a:ext cx="13994608" cy="235813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511EE44-5F87-460E-A08A-CEAC61D132A2}" type="datetimeFigureOut">
              <a:rPr lang="en-US" altLang="en-US"/>
              <a:pPr/>
              <a:t>4/26/2023</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B47EA51D-7697-4EE5-92F7-354F7858FA89}" type="slidenum">
              <a:rPr lang="en-US" altLang="en-US"/>
              <a:pPr/>
              <a:t>‹#›</a:t>
            </a:fld>
            <a:endParaRPr lang="en-US" altLang="en-US"/>
          </a:p>
        </p:txBody>
      </p:sp>
    </p:spTree>
    <p:extLst>
      <p:ext uri="{BB962C8B-B14F-4D97-AF65-F5344CB8AC3E}">
        <p14:creationId xmlns:p14="http://schemas.microsoft.com/office/powerpoint/2010/main" val="32233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50B8892F-DEB0-4348-9448-B69FA56A9533}" type="datetimeFigureOut">
              <a:rPr lang="en-US" altLang="en-US"/>
              <a:pPr/>
              <a:t>4/26/2023</a:t>
            </a:fld>
            <a:endParaRPr lang="en-US" altLang="en-US"/>
          </a:p>
        </p:txBody>
      </p:sp>
      <p:sp>
        <p:nvSpPr>
          <p:cNvPr id="4" name="Footer Placeholder 4"/>
          <p:cNvSpPr>
            <a:spLocks noGrp="1"/>
          </p:cNvSpPr>
          <p:nvPr>
            <p:ph type="ftr" sz="quarter" idx="11"/>
          </p:nvPr>
        </p:nvSpPr>
        <p:spPr/>
        <p:txBody>
          <a:bodyPr/>
          <a:lstStyle>
            <a:lvl1pPr>
              <a:defRPr/>
            </a:lvl1pPr>
          </a:lstStyle>
          <a:p>
            <a:endParaRPr lang="en-US" altLang="en-US"/>
          </a:p>
        </p:txBody>
      </p:sp>
      <p:sp>
        <p:nvSpPr>
          <p:cNvPr id="5" name="Slide Number Placeholder 5"/>
          <p:cNvSpPr>
            <a:spLocks noGrp="1"/>
          </p:cNvSpPr>
          <p:nvPr>
            <p:ph type="sldNum" sz="quarter" idx="12"/>
          </p:nvPr>
        </p:nvSpPr>
        <p:spPr/>
        <p:txBody>
          <a:bodyPr/>
          <a:lstStyle>
            <a:lvl1pPr>
              <a:defRPr/>
            </a:lvl1pPr>
          </a:lstStyle>
          <a:p>
            <a:fld id="{7995957E-08D6-48D5-980F-766C5A865C8D}" type="slidenum">
              <a:rPr lang="en-US" altLang="en-US"/>
              <a:pPr/>
              <a:t>‹#›</a:t>
            </a:fld>
            <a:endParaRPr lang="en-US" altLang="en-US"/>
          </a:p>
        </p:txBody>
      </p:sp>
    </p:spTree>
    <p:extLst>
      <p:ext uri="{BB962C8B-B14F-4D97-AF65-F5344CB8AC3E}">
        <p14:creationId xmlns:p14="http://schemas.microsoft.com/office/powerpoint/2010/main" val="225506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9394C0A-87FB-4A73-8BA4-987D0894FCA0}" type="datetimeFigureOut">
              <a:rPr lang="en-US" altLang="en-US"/>
              <a:pPr/>
              <a:t>4/26/2023</a:t>
            </a:fld>
            <a:endParaRPr lang="en-US" altLang="en-US"/>
          </a:p>
        </p:txBody>
      </p:sp>
      <p:sp>
        <p:nvSpPr>
          <p:cNvPr id="3" name="Footer Placeholder 4"/>
          <p:cNvSpPr>
            <a:spLocks noGrp="1"/>
          </p:cNvSpPr>
          <p:nvPr>
            <p:ph type="ftr" sz="quarter" idx="11"/>
          </p:nvPr>
        </p:nvSpPr>
        <p:spPr/>
        <p:txBody>
          <a:bodyPr/>
          <a:lstStyle>
            <a:lvl1pPr>
              <a:defRPr/>
            </a:lvl1pPr>
          </a:lstStyle>
          <a:p>
            <a:endParaRPr lang="en-US" altLang="en-US"/>
          </a:p>
        </p:txBody>
      </p:sp>
      <p:sp>
        <p:nvSpPr>
          <p:cNvPr id="4" name="Slide Number Placeholder 5"/>
          <p:cNvSpPr>
            <a:spLocks noGrp="1"/>
          </p:cNvSpPr>
          <p:nvPr>
            <p:ph type="sldNum" sz="quarter" idx="12"/>
          </p:nvPr>
        </p:nvSpPr>
        <p:spPr/>
        <p:txBody>
          <a:bodyPr/>
          <a:lstStyle>
            <a:lvl1pPr>
              <a:defRPr/>
            </a:lvl1pPr>
          </a:lstStyle>
          <a:p>
            <a:fld id="{3C06F9D4-F41E-4339-AA12-5930438D796F}" type="slidenum">
              <a:rPr lang="en-US" altLang="en-US"/>
              <a:pPr/>
              <a:t>‹#›</a:t>
            </a:fld>
            <a:endParaRPr lang="en-US" altLang="en-US"/>
          </a:p>
        </p:txBody>
      </p:sp>
    </p:spTree>
    <p:extLst>
      <p:ext uri="{BB962C8B-B14F-4D97-AF65-F5344CB8AC3E}">
        <p14:creationId xmlns:p14="http://schemas.microsoft.com/office/powerpoint/2010/main" val="249084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2926080"/>
            <a:ext cx="10617040" cy="10241280"/>
          </a:xfrm>
        </p:spPr>
        <p:txBody>
          <a:bodyPr anchor="b"/>
          <a:lstStyle>
            <a:lvl1pPr>
              <a:defRPr sz="15877"/>
            </a:lvl1pPr>
          </a:lstStyle>
          <a:p>
            <a:r>
              <a:rPr lang="en-US"/>
              <a:t>Click to edit Master title style</a:t>
            </a:r>
          </a:p>
        </p:txBody>
      </p:sp>
      <p:sp>
        <p:nvSpPr>
          <p:cNvPr id="3" name="Content Placeholder 2"/>
          <p:cNvSpPr>
            <a:spLocks noGrp="1"/>
          </p:cNvSpPr>
          <p:nvPr>
            <p:ph idx="1"/>
          </p:nvPr>
        </p:nvSpPr>
        <p:spPr>
          <a:xfrm>
            <a:off x="13994608" y="6319524"/>
            <a:ext cx="16664940" cy="31191200"/>
          </a:xfrm>
        </p:spPr>
        <p:txBody>
          <a:bodyPr/>
          <a:lstStyle>
            <a:lvl1pPr>
              <a:defRPr sz="15877"/>
            </a:lvl1pPr>
            <a:lvl2pPr>
              <a:defRPr sz="13908"/>
            </a:lvl2pPr>
            <a:lvl3pPr>
              <a:defRPr sz="11939"/>
            </a:lvl3pPr>
            <a:lvl4pPr>
              <a:defRPr sz="9969"/>
            </a:lvl4pPr>
            <a:lvl5pPr>
              <a:defRPr sz="9969"/>
            </a:lvl5pPr>
            <a:lvl6pPr>
              <a:defRPr sz="9969"/>
            </a:lvl6pPr>
            <a:lvl7pPr>
              <a:defRPr sz="9969"/>
            </a:lvl7pPr>
            <a:lvl8pPr>
              <a:defRPr sz="9969"/>
            </a:lvl8pPr>
            <a:lvl9pPr>
              <a:defRPr sz="996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7429" y="13167360"/>
            <a:ext cx="10617040" cy="24394164"/>
          </a:xfrm>
        </p:spPr>
        <p:txBody>
          <a:bodyPr/>
          <a:lstStyle>
            <a:lvl1pPr marL="0" indent="0">
              <a:buNone/>
              <a:defRPr sz="8000"/>
            </a:lvl1pPr>
            <a:lvl2pPr marL="2268894" indent="0">
              <a:buNone/>
              <a:defRPr sz="6892"/>
            </a:lvl2pPr>
            <a:lvl3pPr marL="4537789" indent="0">
              <a:buNone/>
              <a:defRPr sz="5908"/>
            </a:lvl3pPr>
            <a:lvl4pPr marL="6806682" indent="0">
              <a:buNone/>
              <a:defRPr sz="4923"/>
            </a:lvl4pPr>
            <a:lvl5pPr marL="9075577" indent="0">
              <a:buNone/>
              <a:defRPr sz="4923"/>
            </a:lvl5pPr>
            <a:lvl6pPr marL="11344471" indent="0">
              <a:buNone/>
              <a:defRPr sz="4923"/>
            </a:lvl6pPr>
            <a:lvl7pPr marL="13613364" indent="0">
              <a:buNone/>
              <a:defRPr sz="4923"/>
            </a:lvl7pPr>
            <a:lvl8pPr marL="15882259" indent="0">
              <a:buNone/>
              <a:defRPr sz="4923"/>
            </a:lvl8pPr>
            <a:lvl9pPr marL="18151153" indent="0">
              <a:buNone/>
              <a:defRPr sz="4923"/>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FFD4B92-D784-429D-B303-2233A4C6EFC0}" type="datetimeFigureOut">
              <a:rPr lang="en-US" altLang="en-US"/>
              <a:pPr/>
              <a:t>4/26/2023</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90491B2D-874F-4DE7-9DAB-A0F6DACFAF7A}" type="slidenum">
              <a:rPr lang="en-US" altLang="en-US"/>
              <a:pPr/>
              <a:t>‹#›</a:t>
            </a:fld>
            <a:endParaRPr lang="en-US" altLang="en-US"/>
          </a:p>
        </p:txBody>
      </p:sp>
    </p:spTree>
    <p:extLst>
      <p:ext uri="{BB962C8B-B14F-4D97-AF65-F5344CB8AC3E}">
        <p14:creationId xmlns:p14="http://schemas.microsoft.com/office/powerpoint/2010/main" val="258237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2926080"/>
            <a:ext cx="10617040" cy="10241280"/>
          </a:xfrm>
        </p:spPr>
        <p:txBody>
          <a:bodyPr anchor="b"/>
          <a:lstStyle>
            <a:lvl1pPr>
              <a:defRPr sz="15877"/>
            </a:lvl1pPr>
          </a:lstStyle>
          <a:p>
            <a:r>
              <a:rPr lang="en-US"/>
              <a:t>Click to edit Master title style</a:t>
            </a:r>
          </a:p>
        </p:txBody>
      </p:sp>
      <p:sp>
        <p:nvSpPr>
          <p:cNvPr id="3" name="Picture Placeholder 2"/>
          <p:cNvSpPr>
            <a:spLocks noGrp="1"/>
          </p:cNvSpPr>
          <p:nvPr>
            <p:ph type="pic" idx="1"/>
          </p:nvPr>
        </p:nvSpPr>
        <p:spPr>
          <a:xfrm>
            <a:off x="13994608" y="6319524"/>
            <a:ext cx="16664940" cy="31191200"/>
          </a:xfrm>
        </p:spPr>
        <p:txBody>
          <a:bodyPr rtlCol="0">
            <a:normAutofit/>
          </a:bodyPr>
          <a:lstStyle>
            <a:lvl1pPr marL="0" indent="0">
              <a:buNone/>
              <a:defRPr sz="15877"/>
            </a:lvl1pPr>
            <a:lvl2pPr marL="2268894" indent="0">
              <a:buNone/>
              <a:defRPr sz="13908"/>
            </a:lvl2pPr>
            <a:lvl3pPr marL="4537789" indent="0">
              <a:buNone/>
              <a:defRPr sz="11939"/>
            </a:lvl3pPr>
            <a:lvl4pPr marL="6806682" indent="0">
              <a:buNone/>
              <a:defRPr sz="9969"/>
            </a:lvl4pPr>
            <a:lvl5pPr marL="9075577" indent="0">
              <a:buNone/>
              <a:defRPr sz="9969"/>
            </a:lvl5pPr>
            <a:lvl6pPr marL="11344471" indent="0">
              <a:buNone/>
              <a:defRPr sz="9969"/>
            </a:lvl6pPr>
            <a:lvl7pPr marL="13613364" indent="0">
              <a:buNone/>
              <a:defRPr sz="9969"/>
            </a:lvl7pPr>
            <a:lvl8pPr marL="15882259" indent="0">
              <a:buNone/>
              <a:defRPr sz="9969"/>
            </a:lvl8pPr>
            <a:lvl9pPr marL="18151153" indent="0">
              <a:buNone/>
              <a:defRPr sz="9969"/>
            </a:lvl9pPr>
          </a:lstStyle>
          <a:p>
            <a:pPr lvl="0"/>
            <a:r>
              <a:rPr lang="en-US" noProof="0"/>
              <a:t>Click icon to add picture</a:t>
            </a:r>
          </a:p>
        </p:txBody>
      </p:sp>
      <p:sp>
        <p:nvSpPr>
          <p:cNvPr id="4" name="Text Placeholder 3"/>
          <p:cNvSpPr>
            <a:spLocks noGrp="1"/>
          </p:cNvSpPr>
          <p:nvPr>
            <p:ph type="body" sz="half" idx="2"/>
          </p:nvPr>
        </p:nvSpPr>
        <p:spPr>
          <a:xfrm>
            <a:off x="2267429" y="13167360"/>
            <a:ext cx="10617040" cy="24394164"/>
          </a:xfrm>
        </p:spPr>
        <p:txBody>
          <a:bodyPr/>
          <a:lstStyle>
            <a:lvl1pPr marL="0" indent="0">
              <a:buNone/>
              <a:defRPr sz="8000"/>
            </a:lvl1pPr>
            <a:lvl2pPr marL="2268894" indent="0">
              <a:buNone/>
              <a:defRPr sz="6892"/>
            </a:lvl2pPr>
            <a:lvl3pPr marL="4537789" indent="0">
              <a:buNone/>
              <a:defRPr sz="5908"/>
            </a:lvl3pPr>
            <a:lvl4pPr marL="6806682" indent="0">
              <a:buNone/>
              <a:defRPr sz="4923"/>
            </a:lvl4pPr>
            <a:lvl5pPr marL="9075577" indent="0">
              <a:buNone/>
              <a:defRPr sz="4923"/>
            </a:lvl5pPr>
            <a:lvl6pPr marL="11344471" indent="0">
              <a:buNone/>
              <a:defRPr sz="4923"/>
            </a:lvl6pPr>
            <a:lvl7pPr marL="13613364" indent="0">
              <a:buNone/>
              <a:defRPr sz="4923"/>
            </a:lvl7pPr>
            <a:lvl8pPr marL="15882259" indent="0">
              <a:buNone/>
              <a:defRPr sz="4923"/>
            </a:lvl8pPr>
            <a:lvl9pPr marL="18151153" indent="0">
              <a:buNone/>
              <a:defRPr sz="4923"/>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77F3C01-55B8-4272-AFC8-0CB2A2B81473}" type="datetimeFigureOut">
              <a:rPr lang="en-US" altLang="en-US"/>
              <a:pPr/>
              <a:t>4/26/2023</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7963FB39-B28B-4BB1-9E7B-950B33D5673B}" type="slidenum">
              <a:rPr lang="en-US" altLang="en-US"/>
              <a:pPr/>
              <a:t>‹#›</a:t>
            </a:fld>
            <a:endParaRPr lang="en-US" altLang="en-US"/>
          </a:p>
        </p:txBody>
      </p:sp>
    </p:spTree>
    <p:extLst>
      <p:ext uri="{BB962C8B-B14F-4D97-AF65-F5344CB8AC3E}">
        <p14:creationId xmlns:p14="http://schemas.microsoft.com/office/powerpoint/2010/main" val="2880199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63140" y="2336802"/>
            <a:ext cx="28392120" cy="848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8686" tIns="184343" rIns="368686" bIns="184343"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2263140" y="11684000"/>
            <a:ext cx="28392120" cy="27848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8686" tIns="184343" rIns="368686" bIns="18434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2263140" y="40680644"/>
            <a:ext cx="7406640" cy="2336800"/>
          </a:xfrm>
          <a:prstGeom prst="rect">
            <a:avLst/>
          </a:prstGeom>
        </p:spPr>
        <p:txBody>
          <a:bodyPr vert="horz" wrap="square" lIns="368686" tIns="184343" rIns="368686" bIns="184343" numCol="1" anchor="ctr" anchorCtr="0" compatLnSpc="1">
            <a:prstTxWarp prst="textNoShape">
              <a:avLst/>
            </a:prstTxWarp>
          </a:bodyPr>
          <a:lstStyle>
            <a:lvl1pPr eaLnBrk="1" hangingPunct="1">
              <a:defRPr sz="5908">
                <a:solidFill>
                  <a:srgbClr val="898989"/>
                </a:solidFill>
              </a:defRPr>
            </a:lvl1pPr>
          </a:lstStyle>
          <a:p>
            <a:fld id="{B5FC9737-1452-4E0B-A73E-FD47428C22FA}" type="datetimeFigureOut">
              <a:rPr lang="en-US" altLang="en-US"/>
              <a:pPr/>
              <a:t>4/26/2023</a:t>
            </a:fld>
            <a:endParaRPr lang="en-US" altLang="en-US"/>
          </a:p>
        </p:txBody>
      </p:sp>
      <p:sp>
        <p:nvSpPr>
          <p:cNvPr id="5" name="Footer Placeholder 4"/>
          <p:cNvSpPr>
            <a:spLocks noGrp="1"/>
          </p:cNvSpPr>
          <p:nvPr>
            <p:ph type="ftr" sz="quarter" idx="3"/>
          </p:nvPr>
        </p:nvSpPr>
        <p:spPr>
          <a:xfrm>
            <a:off x="10904220" y="40680644"/>
            <a:ext cx="11109960" cy="2336800"/>
          </a:xfrm>
          <a:prstGeom prst="rect">
            <a:avLst/>
          </a:prstGeom>
        </p:spPr>
        <p:txBody>
          <a:bodyPr vert="horz" wrap="square" lIns="368686" tIns="184343" rIns="368686" bIns="184343" numCol="1" anchor="ctr" anchorCtr="0" compatLnSpc="1">
            <a:prstTxWarp prst="textNoShape">
              <a:avLst/>
            </a:prstTxWarp>
          </a:bodyPr>
          <a:lstStyle>
            <a:lvl1pPr algn="ctr" eaLnBrk="1" hangingPunct="1">
              <a:defRPr sz="5908">
                <a:solidFill>
                  <a:srgbClr val="898989"/>
                </a:solidFill>
              </a:defRPr>
            </a:lvl1pPr>
          </a:lstStyle>
          <a:p>
            <a:endParaRPr lang="en-US" altLang="en-US"/>
          </a:p>
        </p:txBody>
      </p:sp>
      <p:sp>
        <p:nvSpPr>
          <p:cNvPr id="6" name="Slide Number Placeholder 5"/>
          <p:cNvSpPr>
            <a:spLocks noGrp="1"/>
          </p:cNvSpPr>
          <p:nvPr>
            <p:ph type="sldNum" sz="quarter" idx="4"/>
          </p:nvPr>
        </p:nvSpPr>
        <p:spPr>
          <a:xfrm>
            <a:off x="23248620" y="40680644"/>
            <a:ext cx="7406640" cy="2336800"/>
          </a:xfrm>
          <a:prstGeom prst="rect">
            <a:avLst/>
          </a:prstGeom>
        </p:spPr>
        <p:txBody>
          <a:bodyPr vert="horz" wrap="square" lIns="368686" tIns="184343" rIns="368686" bIns="184343" numCol="1" anchor="ctr" anchorCtr="0" compatLnSpc="1">
            <a:prstTxWarp prst="textNoShape">
              <a:avLst/>
            </a:prstTxWarp>
          </a:bodyPr>
          <a:lstStyle>
            <a:lvl1pPr algn="r" eaLnBrk="1" hangingPunct="1">
              <a:defRPr sz="5908">
                <a:solidFill>
                  <a:srgbClr val="898989"/>
                </a:solidFill>
              </a:defRPr>
            </a:lvl1pPr>
          </a:lstStyle>
          <a:p>
            <a:fld id="{614EE752-991C-4D10-A76B-DFF19EF5AD0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fontAlgn="base" hangingPunct="1">
        <a:lnSpc>
          <a:spcPct val="90000"/>
        </a:lnSpc>
        <a:spcBef>
          <a:spcPct val="0"/>
        </a:spcBef>
        <a:spcAft>
          <a:spcPct val="0"/>
        </a:spcAft>
        <a:defRPr sz="21785" kern="1200">
          <a:solidFill>
            <a:schemeClr val="tx1"/>
          </a:solidFill>
          <a:latin typeface="+mj-lt"/>
          <a:ea typeface="+mj-ea"/>
          <a:cs typeface="+mj-cs"/>
        </a:defRPr>
      </a:lvl1pPr>
      <a:lvl2pPr algn="l" rtl="0" eaLnBrk="1" fontAlgn="base" hangingPunct="1">
        <a:lnSpc>
          <a:spcPct val="90000"/>
        </a:lnSpc>
        <a:spcBef>
          <a:spcPct val="0"/>
        </a:spcBef>
        <a:spcAft>
          <a:spcPct val="0"/>
        </a:spcAft>
        <a:defRPr sz="21785">
          <a:solidFill>
            <a:schemeClr val="tx1"/>
          </a:solidFill>
          <a:latin typeface="Calibri Light" pitchFamily="34" charset="0"/>
        </a:defRPr>
      </a:lvl2pPr>
      <a:lvl3pPr algn="l" rtl="0" eaLnBrk="1" fontAlgn="base" hangingPunct="1">
        <a:lnSpc>
          <a:spcPct val="90000"/>
        </a:lnSpc>
        <a:spcBef>
          <a:spcPct val="0"/>
        </a:spcBef>
        <a:spcAft>
          <a:spcPct val="0"/>
        </a:spcAft>
        <a:defRPr sz="21785">
          <a:solidFill>
            <a:schemeClr val="tx1"/>
          </a:solidFill>
          <a:latin typeface="Calibri Light" pitchFamily="34" charset="0"/>
        </a:defRPr>
      </a:lvl3pPr>
      <a:lvl4pPr algn="l" rtl="0" eaLnBrk="1" fontAlgn="base" hangingPunct="1">
        <a:lnSpc>
          <a:spcPct val="90000"/>
        </a:lnSpc>
        <a:spcBef>
          <a:spcPct val="0"/>
        </a:spcBef>
        <a:spcAft>
          <a:spcPct val="0"/>
        </a:spcAft>
        <a:defRPr sz="21785">
          <a:solidFill>
            <a:schemeClr val="tx1"/>
          </a:solidFill>
          <a:latin typeface="Calibri Light" pitchFamily="34" charset="0"/>
        </a:defRPr>
      </a:lvl4pPr>
      <a:lvl5pPr algn="l" rtl="0" eaLnBrk="1" fontAlgn="base" hangingPunct="1">
        <a:lnSpc>
          <a:spcPct val="90000"/>
        </a:lnSpc>
        <a:spcBef>
          <a:spcPct val="0"/>
        </a:spcBef>
        <a:spcAft>
          <a:spcPct val="0"/>
        </a:spcAft>
        <a:defRPr sz="21785">
          <a:solidFill>
            <a:schemeClr val="tx1"/>
          </a:solidFill>
          <a:latin typeface="Calibri Light" pitchFamily="34" charset="0"/>
        </a:defRPr>
      </a:lvl5pPr>
      <a:lvl6pPr marL="2268894" algn="l" rtl="0" eaLnBrk="1" fontAlgn="base" hangingPunct="1">
        <a:lnSpc>
          <a:spcPct val="90000"/>
        </a:lnSpc>
        <a:spcBef>
          <a:spcPct val="0"/>
        </a:spcBef>
        <a:spcAft>
          <a:spcPct val="0"/>
        </a:spcAft>
        <a:defRPr sz="21785">
          <a:solidFill>
            <a:schemeClr val="tx1"/>
          </a:solidFill>
          <a:latin typeface="Calibri Light" pitchFamily="34" charset="0"/>
        </a:defRPr>
      </a:lvl6pPr>
      <a:lvl7pPr marL="4537789" algn="l" rtl="0" eaLnBrk="1" fontAlgn="base" hangingPunct="1">
        <a:lnSpc>
          <a:spcPct val="90000"/>
        </a:lnSpc>
        <a:spcBef>
          <a:spcPct val="0"/>
        </a:spcBef>
        <a:spcAft>
          <a:spcPct val="0"/>
        </a:spcAft>
        <a:defRPr sz="21785">
          <a:solidFill>
            <a:schemeClr val="tx1"/>
          </a:solidFill>
          <a:latin typeface="Calibri Light" pitchFamily="34" charset="0"/>
        </a:defRPr>
      </a:lvl7pPr>
      <a:lvl8pPr marL="6806682" algn="l" rtl="0" eaLnBrk="1" fontAlgn="base" hangingPunct="1">
        <a:lnSpc>
          <a:spcPct val="90000"/>
        </a:lnSpc>
        <a:spcBef>
          <a:spcPct val="0"/>
        </a:spcBef>
        <a:spcAft>
          <a:spcPct val="0"/>
        </a:spcAft>
        <a:defRPr sz="21785">
          <a:solidFill>
            <a:schemeClr val="tx1"/>
          </a:solidFill>
          <a:latin typeface="Calibri Light" pitchFamily="34" charset="0"/>
        </a:defRPr>
      </a:lvl8pPr>
      <a:lvl9pPr marL="9075577" algn="l" rtl="0" eaLnBrk="1" fontAlgn="base" hangingPunct="1">
        <a:lnSpc>
          <a:spcPct val="90000"/>
        </a:lnSpc>
        <a:spcBef>
          <a:spcPct val="0"/>
        </a:spcBef>
        <a:spcAft>
          <a:spcPct val="0"/>
        </a:spcAft>
        <a:defRPr sz="21785">
          <a:solidFill>
            <a:schemeClr val="tx1"/>
          </a:solidFill>
          <a:latin typeface="Calibri Light" pitchFamily="34" charset="0"/>
        </a:defRPr>
      </a:lvl9pPr>
    </p:titleStyle>
    <p:bodyStyle>
      <a:lvl1pPr marL="1134447" indent="-1134447" algn="l" rtl="0" eaLnBrk="1" fontAlgn="base" hangingPunct="1">
        <a:lnSpc>
          <a:spcPct val="90000"/>
        </a:lnSpc>
        <a:spcBef>
          <a:spcPts val="4963"/>
        </a:spcBef>
        <a:spcAft>
          <a:spcPct val="0"/>
        </a:spcAft>
        <a:buFont typeface="Arial" pitchFamily="34" charset="0"/>
        <a:buChar char="•"/>
        <a:defRPr sz="13908" kern="1200">
          <a:solidFill>
            <a:schemeClr val="tx1"/>
          </a:solidFill>
          <a:latin typeface="+mn-lt"/>
          <a:ea typeface="+mn-ea"/>
          <a:cs typeface="+mn-cs"/>
        </a:defRPr>
      </a:lvl1pPr>
      <a:lvl2pPr marL="3403342" indent="-1134447" algn="l" rtl="0" eaLnBrk="1" fontAlgn="base" hangingPunct="1">
        <a:lnSpc>
          <a:spcPct val="90000"/>
        </a:lnSpc>
        <a:spcBef>
          <a:spcPts val="2481"/>
        </a:spcBef>
        <a:spcAft>
          <a:spcPct val="0"/>
        </a:spcAft>
        <a:buFont typeface="Arial" pitchFamily="34" charset="0"/>
        <a:buChar char="•"/>
        <a:defRPr sz="11939" kern="1200">
          <a:solidFill>
            <a:schemeClr val="tx1"/>
          </a:solidFill>
          <a:latin typeface="+mn-lt"/>
          <a:ea typeface="+mn-ea"/>
          <a:cs typeface="+mn-cs"/>
        </a:defRPr>
      </a:lvl2pPr>
      <a:lvl3pPr marL="5672235" indent="-1134447" algn="l" rtl="0" eaLnBrk="1" fontAlgn="base" hangingPunct="1">
        <a:lnSpc>
          <a:spcPct val="90000"/>
        </a:lnSpc>
        <a:spcBef>
          <a:spcPts val="2481"/>
        </a:spcBef>
        <a:spcAft>
          <a:spcPct val="0"/>
        </a:spcAft>
        <a:buFont typeface="Arial" pitchFamily="34" charset="0"/>
        <a:buChar char="•"/>
        <a:defRPr sz="9969" kern="1200">
          <a:solidFill>
            <a:schemeClr val="tx1"/>
          </a:solidFill>
          <a:latin typeface="+mn-lt"/>
          <a:ea typeface="+mn-ea"/>
          <a:cs typeface="+mn-cs"/>
        </a:defRPr>
      </a:lvl3pPr>
      <a:lvl4pPr marL="7941129" indent="-1134447" algn="l" rtl="0" eaLnBrk="1" fontAlgn="base" hangingPunct="1">
        <a:lnSpc>
          <a:spcPct val="90000"/>
        </a:lnSpc>
        <a:spcBef>
          <a:spcPts val="2481"/>
        </a:spcBef>
        <a:spcAft>
          <a:spcPct val="0"/>
        </a:spcAft>
        <a:buFont typeface="Arial" pitchFamily="34" charset="0"/>
        <a:buChar char="•"/>
        <a:defRPr kern="1200">
          <a:solidFill>
            <a:schemeClr val="tx1"/>
          </a:solidFill>
          <a:latin typeface="+mn-lt"/>
          <a:ea typeface="+mn-ea"/>
          <a:cs typeface="+mn-cs"/>
        </a:defRPr>
      </a:lvl4pPr>
      <a:lvl5pPr marL="10210024" indent="-1134447" algn="l" rtl="0" eaLnBrk="1" fontAlgn="base" hangingPunct="1">
        <a:lnSpc>
          <a:spcPct val="90000"/>
        </a:lnSpc>
        <a:spcBef>
          <a:spcPts val="2481"/>
        </a:spcBef>
        <a:spcAft>
          <a:spcPct val="0"/>
        </a:spcAft>
        <a:buFont typeface="Arial" pitchFamily="34" charset="0"/>
        <a:buChar char="•"/>
        <a:defRPr kern="1200">
          <a:solidFill>
            <a:schemeClr val="tx1"/>
          </a:solidFill>
          <a:latin typeface="+mn-lt"/>
          <a:ea typeface="+mn-ea"/>
          <a:cs typeface="+mn-cs"/>
        </a:defRPr>
      </a:lvl5pPr>
      <a:lvl6pPr marL="12478918" indent="-1134447" algn="l" defTabSz="4537789" rtl="0" eaLnBrk="1" latinLnBrk="0" hangingPunct="1">
        <a:lnSpc>
          <a:spcPct val="90000"/>
        </a:lnSpc>
        <a:spcBef>
          <a:spcPts val="2481"/>
        </a:spcBef>
        <a:buFont typeface="Arial"/>
        <a:buChar char="•"/>
        <a:defRPr sz="8985" kern="1200">
          <a:solidFill>
            <a:schemeClr val="tx1"/>
          </a:solidFill>
          <a:latin typeface="+mn-lt"/>
          <a:ea typeface="+mn-ea"/>
          <a:cs typeface="+mn-cs"/>
        </a:defRPr>
      </a:lvl6pPr>
      <a:lvl7pPr marL="14747812" indent="-1134447" algn="l" defTabSz="4537789" rtl="0" eaLnBrk="1" latinLnBrk="0" hangingPunct="1">
        <a:lnSpc>
          <a:spcPct val="90000"/>
        </a:lnSpc>
        <a:spcBef>
          <a:spcPts val="2481"/>
        </a:spcBef>
        <a:buFont typeface="Arial"/>
        <a:buChar char="•"/>
        <a:defRPr sz="8985" kern="1200">
          <a:solidFill>
            <a:schemeClr val="tx1"/>
          </a:solidFill>
          <a:latin typeface="+mn-lt"/>
          <a:ea typeface="+mn-ea"/>
          <a:cs typeface="+mn-cs"/>
        </a:defRPr>
      </a:lvl7pPr>
      <a:lvl8pPr marL="17016706" indent="-1134447" algn="l" defTabSz="4537789" rtl="0" eaLnBrk="1" latinLnBrk="0" hangingPunct="1">
        <a:lnSpc>
          <a:spcPct val="90000"/>
        </a:lnSpc>
        <a:spcBef>
          <a:spcPts val="2481"/>
        </a:spcBef>
        <a:buFont typeface="Arial"/>
        <a:buChar char="•"/>
        <a:defRPr sz="8985" kern="1200">
          <a:solidFill>
            <a:schemeClr val="tx1"/>
          </a:solidFill>
          <a:latin typeface="+mn-lt"/>
          <a:ea typeface="+mn-ea"/>
          <a:cs typeface="+mn-cs"/>
        </a:defRPr>
      </a:lvl8pPr>
      <a:lvl9pPr marL="19285600" indent="-1134447" algn="l" defTabSz="4537789" rtl="0" eaLnBrk="1" latinLnBrk="0" hangingPunct="1">
        <a:lnSpc>
          <a:spcPct val="90000"/>
        </a:lnSpc>
        <a:spcBef>
          <a:spcPts val="2481"/>
        </a:spcBef>
        <a:buFont typeface="Arial"/>
        <a:buChar char="•"/>
        <a:defRPr sz="8985" kern="1200">
          <a:solidFill>
            <a:schemeClr val="tx1"/>
          </a:solidFill>
          <a:latin typeface="+mn-lt"/>
          <a:ea typeface="+mn-ea"/>
          <a:cs typeface="+mn-cs"/>
        </a:defRPr>
      </a:lvl9pPr>
    </p:bodyStyle>
    <p:otherStyle>
      <a:defPPr>
        <a:defRPr lang="en-US"/>
      </a:defPPr>
      <a:lvl1pPr marL="0" algn="l" defTabSz="4537789" rtl="0" eaLnBrk="1" latinLnBrk="0" hangingPunct="1">
        <a:defRPr sz="8985" kern="1200">
          <a:solidFill>
            <a:schemeClr val="tx1"/>
          </a:solidFill>
          <a:latin typeface="+mn-lt"/>
          <a:ea typeface="+mn-ea"/>
          <a:cs typeface="+mn-cs"/>
        </a:defRPr>
      </a:lvl1pPr>
      <a:lvl2pPr marL="2268894" algn="l" defTabSz="4537789" rtl="0" eaLnBrk="1" latinLnBrk="0" hangingPunct="1">
        <a:defRPr sz="8985" kern="1200">
          <a:solidFill>
            <a:schemeClr val="tx1"/>
          </a:solidFill>
          <a:latin typeface="+mn-lt"/>
          <a:ea typeface="+mn-ea"/>
          <a:cs typeface="+mn-cs"/>
        </a:defRPr>
      </a:lvl2pPr>
      <a:lvl3pPr marL="4537789" algn="l" defTabSz="4537789" rtl="0" eaLnBrk="1" latinLnBrk="0" hangingPunct="1">
        <a:defRPr sz="8985" kern="1200">
          <a:solidFill>
            <a:schemeClr val="tx1"/>
          </a:solidFill>
          <a:latin typeface="+mn-lt"/>
          <a:ea typeface="+mn-ea"/>
          <a:cs typeface="+mn-cs"/>
        </a:defRPr>
      </a:lvl3pPr>
      <a:lvl4pPr marL="6806682" algn="l" defTabSz="4537789" rtl="0" eaLnBrk="1" latinLnBrk="0" hangingPunct="1">
        <a:defRPr sz="8985" kern="1200">
          <a:solidFill>
            <a:schemeClr val="tx1"/>
          </a:solidFill>
          <a:latin typeface="+mn-lt"/>
          <a:ea typeface="+mn-ea"/>
          <a:cs typeface="+mn-cs"/>
        </a:defRPr>
      </a:lvl4pPr>
      <a:lvl5pPr marL="9075577" algn="l" defTabSz="4537789" rtl="0" eaLnBrk="1" latinLnBrk="0" hangingPunct="1">
        <a:defRPr sz="8985" kern="1200">
          <a:solidFill>
            <a:schemeClr val="tx1"/>
          </a:solidFill>
          <a:latin typeface="+mn-lt"/>
          <a:ea typeface="+mn-ea"/>
          <a:cs typeface="+mn-cs"/>
        </a:defRPr>
      </a:lvl5pPr>
      <a:lvl6pPr marL="11344471" algn="l" defTabSz="4537789" rtl="0" eaLnBrk="1" latinLnBrk="0" hangingPunct="1">
        <a:defRPr sz="8985" kern="1200">
          <a:solidFill>
            <a:schemeClr val="tx1"/>
          </a:solidFill>
          <a:latin typeface="+mn-lt"/>
          <a:ea typeface="+mn-ea"/>
          <a:cs typeface="+mn-cs"/>
        </a:defRPr>
      </a:lvl6pPr>
      <a:lvl7pPr marL="13613364" algn="l" defTabSz="4537789" rtl="0" eaLnBrk="1" latinLnBrk="0" hangingPunct="1">
        <a:defRPr sz="8985" kern="1200">
          <a:solidFill>
            <a:schemeClr val="tx1"/>
          </a:solidFill>
          <a:latin typeface="+mn-lt"/>
          <a:ea typeface="+mn-ea"/>
          <a:cs typeface="+mn-cs"/>
        </a:defRPr>
      </a:lvl7pPr>
      <a:lvl8pPr marL="15882259" algn="l" defTabSz="4537789" rtl="0" eaLnBrk="1" latinLnBrk="0" hangingPunct="1">
        <a:defRPr sz="8985" kern="1200">
          <a:solidFill>
            <a:schemeClr val="tx1"/>
          </a:solidFill>
          <a:latin typeface="+mn-lt"/>
          <a:ea typeface="+mn-ea"/>
          <a:cs typeface="+mn-cs"/>
        </a:defRPr>
      </a:lvl8pPr>
      <a:lvl9pPr marL="18151153" algn="l" defTabSz="4537789" rtl="0" eaLnBrk="1" latinLnBrk="0" hangingPunct="1">
        <a:defRPr sz="89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13" Type="http://schemas.openxmlformats.org/officeDocument/2006/relationships/chart" Target="../charts/chart11.xml"/><Relationship Id="rId18" Type="http://schemas.openxmlformats.org/officeDocument/2006/relationships/chart" Target="../charts/chart16.xml"/><Relationship Id="rId3" Type="http://schemas.openxmlformats.org/officeDocument/2006/relationships/chart" Target="../charts/chart1.xml"/><Relationship Id="rId21" Type="http://schemas.openxmlformats.org/officeDocument/2006/relationships/chart" Target="../charts/chart19.xml"/><Relationship Id="rId7" Type="http://schemas.openxmlformats.org/officeDocument/2006/relationships/chart" Target="../charts/chart5.xml"/><Relationship Id="rId12" Type="http://schemas.openxmlformats.org/officeDocument/2006/relationships/chart" Target="../charts/chart10.xml"/><Relationship Id="rId17" Type="http://schemas.openxmlformats.org/officeDocument/2006/relationships/chart" Target="../charts/chart15.xml"/><Relationship Id="rId2" Type="http://schemas.openxmlformats.org/officeDocument/2006/relationships/image" Target="../media/image1.emf"/><Relationship Id="rId16" Type="http://schemas.openxmlformats.org/officeDocument/2006/relationships/chart" Target="../charts/chart14.xml"/><Relationship Id="rId20" Type="http://schemas.openxmlformats.org/officeDocument/2006/relationships/chart" Target="../charts/chart18.xml"/><Relationship Id="rId1" Type="http://schemas.openxmlformats.org/officeDocument/2006/relationships/slideLayout" Target="../slideLayouts/slideLayout1.xml"/><Relationship Id="rId6" Type="http://schemas.openxmlformats.org/officeDocument/2006/relationships/chart" Target="../charts/chart4.xml"/><Relationship Id="rId11" Type="http://schemas.openxmlformats.org/officeDocument/2006/relationships/chart" Target="../charts/chart9.xml"/><Relationship Id="rId5" Type="http://schemas.openxmlformats.org/officeDocument/2006/relationships/chart" Target="../charts/chart3.xml"/><Relationship Id="rId15" Type="http://schemas.openxmlformats.org/officeDocument/2006/relationships/chart" Target="../charts/chart13.xml"/><Relationship Id="rId10" Type="http://schemas.openxmlformats.org/officeDocument/2006/relationships/chart" Target="../charts/chart8.xml"/><Relationship Id="rId19" Type="http://schemas.openxmlformats.org/officeDocument/2006/relationships/chart" Target="../charts/chart17.xml"/><Relationship Id="rId4" Type="http://schemas.openxmlformats.org/officeDocument/2006/relationships/chart" Target="../charts/chart2.xml"/><Relationship Id="rId9" Type="http://schemas.openxmlformats.org/officeDocument/2006/relationships/chart" Target="../charts/chart7.xml"/><Relationship Id="rId14" Type="http://schemas.openxmlformats.org/officeDocument/2006/relationships/chart" Target="../charts/char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1257" y="1"/>
            <a:ext cx="33440914" cy="8523513"/>
          </a:xfrm>
          <a:prstGeom prst="rect">
            <a:avLst/>
          </a:prstGeom>
          <a:solidFill>
            <a:srgbClr val="0A2846"/>
          </a:solidFill>
          <a:ln>
            <a:noFill/>
          </a:ln>
        </p:spPr>
        <p:style>
          <a:lnRef idx="2">
            <a:schemeClr val="accent1">
              <a:shade val="50000"/>
            </a:schemeClr>
          </a:lnRef>
          <a:fillRef idx="1">
            <a:schemeClr val="accent1"/>
          </a:fillRef>
          <a:effectRef idx="0">
            <a:schemeClr val="accent1"/>
          </a:effectRef>
          <a:fontRef idx="minor">
            <a:schemeClr val="lt1"/>
          </a:fontRef>
        </p:style>
        <p:txBody>
          <a:bodyPr lIns="453767" tIns="226884" rIns="453767" bIns="226884"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endParaRPr lang="en-US" altLang="en-US">
              <a:solidFill>
                <a:srgbClr val="FFFFFF"/>
              </a:solidFill>
            </a:endParaRPr>
          </a:p>
        </p:txBody>
      </p:sp>
      <p:sp>
        <p:nvSpPr>
          <p:cNvPr id="4097" name="Title 1"/>
          <p:cNvSpPr>
            <a:spLocks noGrp="1"/>
          </p:cNvSpPr>
          <p:nvPr>
            <p:ph type="ctrTitle"/>
          </p:nvPr>
        </p:nvSpPr>
        <p:spPr>
          <a:xfrm>
            <a:off x="4981294" y="908170"/>
            <a:ext cx="27449417" cy="3160230"/>
          </a:xfrm>
        </p:spPr>
        <p:txBody>
          <a:bodyPr/>
          <a:lstStyle/>
          <a:p>
            <a:r>
              <a:rPr lang="en-US" altLang="en-US" sz="11000" b="1" dirty="0">
                <a:solidFill>
                  <a:schemeClr val="bg1"/>
                </a:solidFill>
                <a:latin typeface="Calibri" panose="020F0502020204030204" pitchFamily="34" charset="0"/>
                <a:cs typeface="Calibri" panose="020F0502020204030204" pitchFamily="34" charset="0"/>
              </a:rPr>
              <a:t>Factors Contributing to University Student Dropout: </a:t>
            </a:r>
            <a:r>
              <a:rPr lang="en-US" altLang="en-US" sz="11000" b="1" dirty="0" smtClean="0">
                <a:solidFill>
                  <a:schemeClr val="bg1"/>
                </a:solidFill>
                <a:latin typeface="Calibri" panose="020F0502020204030204" pitchFamily="34" charset="0"/>
                <a:cs typeface="Calibri" panose="020F0502020204030204" pitchFamily="34" charset="0"/>
              </a:rPr>
              <a:t>An </a:t>
            </a:r>
            <a:r>
              <a:rPr lang="en-US" altLang="en-US" sz="11000" b="1" dirty="0">
                <a:solidFill>
                  <a:schemeClr val="bg1"/>
                </a:solidFill>
                <a:latin typeface="Calibri" panose="020F0502020204030204" pitchFamily="34" charset="0"/>
                <a:cs typeface="Calibri" panose="020F0502020204030204" pitchFamily="34" charset="0"/>
              </a:rPr>
              <a:t>Exploratory Study</a:t>
            </a:r>
          </a:p>
        </p:txBody>
      </p:sp>
      <p:sp>
        <p:nvSpPr>
          <p:cNvPr id="5" name="Rectangle 4"/>
          <p:cNvSpPr/>
          <p:nvPr/>
        </p:nvSpPr>
        <p:spPr>
          <a:xfrm flipV="1">
            <a:off x="-362163" y="8455096"/>
            <a:ext cx="33440914" cy="734745"/>
          </a:xfrm>
          <a:prstGeom prst="rect">
            <a:avLst/>
          </a:prstGeom>
          <a:solidFill>
            <a:srgbClr val="F0B414"/>
          </a:solidFill>
          <a:ln>
            <a:noFill/>
          </a:ln>
        </p:spPr>
        <p:style>
          <a:lnRef idx="2">
            <a:schemeClr val="accent1">
              <a:shade val="50000"/>
            </a:schemeClr>
          </a:lnRef>
          <a:fillRef idx="1">
            <a:schemeClr val="accent1"/>
          </a:fillRef>
          <a:effectRef idx="0">
            <a:schemeClr val="accent1"/>
          </a:effectRef>
          <a:fontRef idx="minor">
            <a:schemeClr val="lt1"/>
          </a:fontRef>
        </p:style>
        <p:txBody>
          <a:bodyPr lIns="453767" tIns="226884" rIns="453767" bIns="226884"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endParaRPr lang="en-US" altLang="en-US">
              <a:solidFill>
                <a:srgbClr val="FFFFFF"/>
              </a:solidFill>
            </a:endParaRPr>
          </a:p>
        </p:txBody>
      </p:sp>
      <p:sp>
        <p:nvSpPr>
          <p:cNvPr id="4102" name="TextBox 9"/>
          <p:cNvSpPr txBox="1">
            <a:spLocks noChangeArrowheads="1"/>
          </p:cNvSpPr>
          <p:nvPr/>
        </p:nvSpPr>
        <p:spPr bwMode="auto">
          <a:xfrm>
            <a:off x="-5288574" y="-3291840"/>
            <a:ext cx="916461" cy="735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53767" tIns="226884" rIns="453767" bIns="226884">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endParaRPr lang="en-US" altLang="en-US"/>
          </a:p>
        </p:txBody>
      </p:sp>
      <p:sp>
        <p:nvSpPr>
          <p:cNvPr id="8" name="Subtitle 2"/>
          <p:cNvSpPr txBox="1">
            <a:spLocks/>
          </p:cNvSpPr>
          <p:nvPr/>
        </p:nvSpPr>
        <p:spPr bwMode="auto">
          <a:xfrm>
            <a:off x="4176863" y="4454158"/>
            <a:ext cx="29002794" cy="5054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3767" tIns="226884" rIns="453767" bIns="226884" numCol="1" anchor="t" anchorCtr="0" compatLnSpc="1">
            <a:prstTxWarp prst="textNoShape">
              <a:avLst/>
            </a:prstTxWarp>
          </a:bodyPr>
          <a:lstStyle>
            <a:lvl1pPr marL="0" indent="0" algn="ctr" rtl="0" eaLnBrk="1" fontAlgn="base" hangingPunct="1">
              <a:lnSpc>
                <a:spcPct val="90000"/>
              </a:lnSpc>
              <a:spcBef>
                <a:spcPts val="1000"/>
              </a:spcBef>
              <a:spcAft>
                <a:spcPct val="0"/>
              </a:spcAft>
              <a:buFont typeface="Arial" pitchFamily="34" charset="0"/>
              <a:buNone/>
              <a:defRPr sz="2400" kern="1200">
                <a:solidFill>
                  <a:schemeClr val="tx1"/>
                </a:solidFill>
                <a:latin typeface="+mn-lt"/>
                <a:ea typeface="+mn-ea"/>
                <a:cs typeface="+mn-cs"/>
              </a:defRPr>
            </a:lvl1pPr>
            <a:lvl2pPr marL="457200" indent="0" algn="ctr" rtl="0" eaLnBrk="1" fontAlgn="base" hangingPunct="1">
              <a:lnSpc>
                <a:spcPct val="90000"/>
              </a:lnSpc>
              <a:spcBef>
                <a:spcPts val="500"/>
              </a:spcBef>
              <a:spcAft>
                <a:spcPct val="0"/>
              </a:spcAft>
              <a:buFont typeface="Arial" pitchFamily="34" charset="0"/>
              <a:buNone/>
              <a:defRPr sz="2000" kern="1200">
                <a:solidFill>
                  <a:schemeClr val="tx1"/>
                </a:solidFill>
                <a:latin typeface="+mn-lt"/>
                <a:ea typeface="+mn-ea"/>
                <a:cs typeface="+mn-cs"/>
              </a:defRPr>
            </a:lvl2pPr>
            <a:lvl3pPr marL="914400" indent="0" algn="ctr" rtl="0" eaLnBrk="1" fontAlgn="base" hangingPunct="1">
              <a:lnSpc>
                <a:spcPct val="90000"/>
              </a:lnSpc>
              <a:spcBef>
                <a:spcPts val="500"/>
              </a:spcBef>
              <a:spcAft>
                <a:spcPct val="0"/>
              </a:spcAft>
              <a:buFont typeface="Arial" pitchFamily="34" charset="0"/>
              <a:buNone/>
              <a:defRPr sz="1800" kern="1200">
                <a:solidFill>
                  <a:schemeClr val="tx1"/>
                </a:solidFill>
                <a:latin typeface="+mn-lt"/>
                <a:ea typeface="+mn-ea"/>
                <a:cs typeface="+mn-cs"/>
              </a:defRPr>
            </a:lvl3pPr>
            <a:lvl4pPr marL="1371600" indent="0" algn="ctr" rtl="0" eaLnBrk="1" fontAlgn="base" hangingPunct="1">
              <a:lnSpc>
                <a:spcPct val="90000"/>
              </a:lnSpc>
              <a:spcBef>
                <a:spcPts val="500"/>
              </a:spcBef>
              <a:spcAft>
                <a:spcPct val="0"/>
              </a:spcAft>
              <a:buFont typeface="Arial" pitchFamily="34" charset="0"/>
              <a:buNone/>
              <a:defRPr sz="1600" kern="1200">
                <a:solidFill>
                  <a:schemeClr val="tx1"/>
                </a:solidFill>
                <a:latin typeface="+mn-lt"/>
                <a:ea typeface="+mn-ea"/>
                <a:cs typeface="+mn-cs"/>
              </a:defRPr>
            </a:lvl4pPr>
            <a:lvl5pPr marL="1828800" indent="0" algn="ctr" rtl="0" eaLnBrk="1" fontAlgn="base" hangingPunct="1">
              <a:lnSpc>
                <a:spcPct val="90000"/>
              </a:lnSpc>
              <a:spcBef>
                <a:spcPts val="500"/>
              </a:spcBef>
              <a:spcAft>
                <a:spcPct val="0"/>
              </a:spcAft>
              <a:buFont typeface="Arial"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US" altLang="en-US" sz="7500" dirty="0" smtClean="0">
                <a:solidFill>
                  <a:schemeClr val="bg1"/>
                </a:solidFill>
              </a:rPr>
              <a:t>Prajwal Narayanaswamy</a:t>
            </a:r>
            <a:r>
              <a:rPr lang="en-US" altLang="en-US" sz="7500" baseline="30000" dirty="0" smtClean="0">
                <a:solidFill>
                  <a:schemeClr val="bg1"/>
                </a:solidFill>
              </a:rPr>
              <a:t>1</a:t>
            </a:r>
            <a:r>
              <a:rPr lang="en-US" altLang="en-US" sz="7500" dirty="0" smtClean="0">
                <a:solidFill>
                  <a:schemeClr val="bg1"/>
                </a:solidFill>
              </a:rPr>
              <a:t>, Jeremy Anderson</a:t>
            </a:r>
            <a:r>
              <a:rPr lang="en-US" altLang="en-US" sz="7500" baseline="30000" dirty="0" smtClean="0">
                <a:solidFill>
                  <a:schemeClr val="bg1"/>
                </a:solidFill>
              </a:rPr>
              <a:t>2</a:t>
            </a:r>
            <a:r>
              <a:rPr lang="en-US" altLang="en-US" sz="7500" dirty="0" smtClean="0">
                <a:solidFill>
                  <a:schemeClr val="bg1"/>
                </a:solidFill>
              </a:rPr>
              <a:t>,  Dr. Dan Su</a:t>
            </a:r>
            <a:r>
              <a:rPr lang="en-US" altLang="en-US" sz="7500" baseline="30000" dirty="0" smtClean="0">
                <a:solidFill>
                  <a:schemeClr val="bg1"/>
                </a:solidFill>
              </a:rPr>
              <a:t>3</a:t>
            </a:r>
            <a:endParaRPr lang="en-US" altLang="en-US" sz="7500" baseline="30000" dirty="0">
              <a:solidFill>
                <a:schemeClr val="bg1"/>
              </a:solidFill>
            </a:endParaRPr>
          </a:p>
          <a:p>
            <a:r>
              <a:rPr lang="en-US" altLang="en-US" sz="6000" baseline="30000" dirty="0" smtClean="0">
                <a:solidFill>
                  <a:schemeClr val="bg1"/>
                </a:solidFill>
              </a:rPr>
              <a:t>1</a:t>
            </a:r>
            <a:r>
              <a:rPr lang="en-US" altLang="en-US" sz="6000" dirty="0" smtClean="0">
                <a:solidFill>
                  <a:schemeClr val="bg1"/>
                </a:solidFill>
              </a:rPr>
              <a:t>Department </a:t>
            </a:r>
            <a:r>
              <a:rPr lang="en-US" altLang="en-US" sz="6000" dirty="0">
                <a:solidFill>
                  <a:schemeClr val="bg1"/>
                </a:solidFill>
              </a:rPr>
              <a:t>of Marketing and Business Analytics, Texas A&amp;M </a:t>
            </a:r>
            <a:r>
              <a:rPr lang="en-US" altLang="en-US" sz="6000" dirty="0" smtClean="0">
                <a:solidFill>
                  <a:schemeClr val="bg1"/>
                </a:solidFill>
              </a:rPr>
              <a:t>University-Commerce</a:t>
            </a:r>
          </a:p>
          <a:p>
            <a:r>
              <a:rPr lang="en-US" altLang="en-US" sz="6000" baseline="30000" dirty="0" smtClean="0">
                <a:solidFill>
                  <a:schemeClr val="bg1"/>
                </a:solidFill>
              </a:rPr>
              <a:t>2</a:t>
            </a:r>
            <a:r>
              <a:rPr lang="en-US" altLang="en-US" sz="6000" dirty="0" smtClean="0">
                <a:solidFill>
                  <a:schemeClr val="bg1"/>
                </a:solidFill>
              </a:rPr>
              <a:t>Department of Institutional Effectiveness and Research, Texas A&amp;M University-Commerce</a:t>
            </a:r>
            <a:endParaRPr lang="en-US" altLang="en-US" sz="6000" dirty="0">
              <a:solidFill>
                <a:schemeClr val="bg1"/>
              </a:solidFill>
            </a:endParaRPr>
          </a:p>
        </p:txBody>
      </p:sp>
      <p:pic>
        <p:nvPicPr>
          <p:cNvPr id="9" name="Picture 6"/>
          <p:cNvPicPr>
            <a:picLocks noChangeAspect="1"/>
          </p:cNvPicPr>
          <p:nvPr/>
        </p:nvPicPr>
        <p:blipFill>
          <a:blip r:embed="rId2"/>
          <a:srcRect/>
          <a:stretch/>
        </p:blipFill>
        <p:spPr bwMode="auto">
          <a:xfrm>
            <a:off x="-362163" y="85085"/>
            <a:ext cx="5932053" cy="6073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95407" y="9370600"/>
            <a:ext cx="8797031" cy="10153161"/>
          </a:xfrm>
          <a:prstGeom prst="rect">
            <a:avLst/>
          </a:prstGeom>
          <a:noFill/>
          <a:ln>
            <a:solidFill>
              <a:schemeClr val="tx1"/>
            </a:solidFill>
          </a:ln>
        </p:spPr>
        <p:txBody>
          <a:bodyPr wrap="square" lIns="453767" tIns="226884" rIns="453767" bIns="226884" rtlCol="0">
            <a:spAutoFit/>
          </a:bodyPr>
          <a:lstStyle/>
          <a:p>
            <a:pPr algn="just"/>
            <a:r>
              <a:rPr lang="en-US" sz="5400" b="1" dirty="0" smtClean="0"/>
              <a:t>Abstract: </a:t>
            </a:r>
            <a:r>
              <a:rPr lang="en-US" sz="3600" dirty="0" smtClean="0"/>
              <a:t>The aim of this study is to investigate how universities can minimize the number of students who drop out before completing their studies. One important factor considered during accreditation is the rate of student attrition. Therefore, this research seeks to identify cognitive abilities and learning skills that are associated with a higher risk of academic failure. By identifying these factors, effective strategies can be developed to prevent and reduce student dropouts. This poster will present the study's objectives and methods, as well as the potential impact of the findings on improving student retention rates in higher education.</a:t>
            </a:r>
            <a:endParaRPr lang="en-US" sz="3600" dirty="0"/>
          </a:p>
        </p:txBody>
      </p:sp>
      <p:sp>
        <p:nvSpPr>
          <p:cNvPr id="13" name="TextBox 12"/>
          <p:cNvSpPr txBox="1"/>
          <p:nvPr/>
        </p:nvSpPr>
        <p:spPr>
          <a:xfrm>
            <a:off x="408348" y="19705495"/>
            <a:ext cx="8784089" cy="10153161"/>
          </a:xfrm>
          <a:prstGeom prst="rect">
            <a:avLst/>
          </a:prstGeom>
          <a:noFill/>
          <a:ln>
            <a:solidFill>
              <a:schemeClr val="tx1"/>
            </a:solidFill>
          </a:ln>
        </p:spPr>
        <p:txBody>
          <a:bodyPr wrap="square" lIns="453767" tIns="226884" rIns="453767" bIns="226884" rtlCol="0">
            <a:spAutoFit/>
          </a:bodyPr>
          <a:lstStyle/>
          <a:p>
            <a:pPr algn="just"/>
            <a:r>
              <a:rPr lang="en-US" sz="5400" b="1" dirty="0" smtClean="0"/>
              <a:t>Background: </a:t>
            </a:r>
            <a:r>
              <a:rPr lang="en-US" sz="3600" dirty="0" smtClean="0"/>
              <a:t>This </a:t>
            </a:r>
            <a:r>
              <a:rPr lang="en-US" sz="3600" dirty="0"/>
              <a:t>study aims to investigate the factors that contribute to student dropout rates in higher education and to identify effective retention strategies. The study will focus on the cognitive abilities and learning skills that are associated with a higher risk of academic failure. To gather data, a Qualtrics survey was conducted with undergraduate and graduate students at TAMUC. The survey included questions on various aspects of TAMUC, including retention, and participation was voluntary and anonymous. The findings of this study have the potential to impact student retention rates and improve the overall success of higher education institutions.</a:t>
            </a:r>
          </a:p>
        </p:txBody>
      </p:sp>
      <p:sp>
        <p:nvSpPr>
          <p:cNvPr id="14" name="TextBox 13"/>
          <p:cNvSpPr txBox="1"/>
          <p:nvPr/>
        </p:nvSpPr>
        <p:spPr>
          <a:xfrm>
            <a:off x="395406" y="30156913"/>
            <a:ext cx="8797032" cy="13477148"/>
          </a:xfrm>
          <a:prstGeom prst="rect">
            <a:avLst/>
          </a:prstGeom>
          <a:noFill/>
          <a:ln>
            <a:solidFill>
              <a:schemeClr val="tx1"/>
            </a:solidFill>
          </a:ln>
        </p:spPr>
        <p:txBody>
          <a:bodyPr wrap="square" lIns="453767" tIns="226884" rIns="453767" bIns="226884" rtlCol="0">
            <a:spAutoFit/>
          </a:bodyPr>
          <a:lstStyle/>
          <a:p>
            <a:pPr algn="just"/>
            <a:r>
              <a:rPr lang="en-US" sz="5400" b="1" dirty="0" smtClean="0"/>
              <a:t>Methodology: </a:t>
            </a:r>
            <a:r>
              <a:rPr lang="en-US" sz="3600" dirty="0" smtClean="0"/>
              <a:t>The </a:t>
            </a:r>
            <a:r>
              <a:rPr lang="en-US" sz="3600" dirty="0"/>
              <a:t>study utilized a survey methodology to collect data on student dropout rates at TAMUC. The survey was designed </a:t>
            </a:r>
            <a:r>
              <a:rPr lang="en-US" sz="3600" dirty="0" smtClean="0"/>
              <a:t>using Qualtrics </a:t>
            </a:r>
            <a:r>
              <a:rPr lang="en-US" sz="3600" dirty="0"/>
              <a:t>and distributed to undergraduate and graduate students. The survey included questions on various aspects of TAMUC, including retention, and participants were informed about the study's goals, information required, expected results, and dissemination of the findings. Participation in the study was voluntary, and participants were assured of </a:t>
            </a:r>
            <a:r>
              <a:rPr lang="en-US" sz="3600" dirty="0" smtClean="0"/>
              <a:t>anonymity. Data </a:t>
            </a:r>
            <a:r>
              <a:rPr lang="en-US" sz="3600" dirty="0"/>
              <a:t>analysis will be conducted using descriptive statistics and regression analysis to identify the cognitive abilities and learning skills that are associated with a higher risk of academic failure. The findings of this study will be used to develop effective retention strategies that can be implemented by universities to improve student success rates.</a:t>
            </a:r>
          </a:p>
        </p:txBody>
      </p:sp>
      <p:sp>
        <p:nvSpPr>
          <p:cNvPr id="18" name="TextBox 17">
            <a:extLst>
              <a:ext uri="{FF2B5EF4-FFF2-40B4-BE49-F238E27FC236}">
                <a16:creationId xmlns:a16="http://schemas.microsoft.com/office/drawing/2014/main" id="{B265E534-D0F3-6041-9897-34583D8B63E9}"/>
              </a:ext>
            </a:extLst>
          </p:cNvPr>
          <p:cNvSpPr txBox="1"/>
          <p:nvPr/>
        </p:nvSpPr>
        <p:spPr>
          <a:xfrm>
            <a:off x="9560265" y="9429381"/>
            <a:ext cx="23163582" cy="34311210"/>
          </a:xfrm>
          <a:custGeom>
            <a:avLst/>
            <a:gdLst>
              <a:gd name="connsiteX0" fmla="*/ 0 w 23163582"/>
              <a:gd name="connsiteY0" fmla="*/ 0 h 34758679"/>
              <a:gd name="connsiteX1" fmla="*/ 23163582 w 23163582"/>
              <a:gd name="connsiteY1" fmla="*/ 0 h 34758679"/>
              <a:gd name="connsiteX2" fmla="*/ 23163582 w 23163582"/>
              <a:gd name="connsiteY2" fmla="*/ 34758679 h 34758679"/>
              <a:gd name="connsiteX3" fmla="*/ 0 w 23163582"/>
              <a:gd name="connsiteY3" fmla="*/ 34758679 h 34758679"/>
              <a:gd name="connsiteX4" fmla="*/ 0 w 23163582"/>
              <a:gd name="connsiteY4" fmla="*/ 0 h 34758679"/>
              <a:gd name="connsiteX0" fmla="*/ 0 w 23163582"/>
              <a:gd name="connsiteY0" fmla="*/ 0 h 34758679"/>
              <a:gd name="connsiteX1" fmla="*/ 23163582 w 23163582"/>
              <a:gd name="connsiteY1" fmla="*/ 0 h 34758679"/>
              <a:gd name="connsiteX2" fmla="*/ 22930118 w 23163582"/>
              <a:gd name="connsiteY2" fmla="*/ 33630272 h 34758679"/>
              <a:gd name="connsiteX3" fmla="*/ 0 w 23163582"/>
              <a:gd name="connsiteY3" fmla="*/ 34758679 h 34758679"/>
              <a:gd name="connsiteX4" fmla="*/ 0 w 23163582"/>
              <a:gd name="connsiteY4" fmla="*/ 0 h 34758679"/>
              <a:gd name="connsiteX0" fmla="*/ 0 w 23163582"/>
              <a:gd name="connsiteY0" fmla="*/ 0 h 34213931"/>
              <a:gd name="connsiteX1" fmla="*/ 23163582 w 23163582"/>
              <a:gd name="connsiteY1" fmla="*/ 0 h 34213931"/>
              <a:gd name="connsiteX2" fmla="*/ 22930118 w 23163582"/>
              <a:gd name="connsiteY2" fmla="*/ 33630272 h 34213931"/>
              <a:gd name="connsiteX3" fmla="*/ 19456 w 23163582"/>
              <a:gd name="connsiteY3" fmla="*/ 34213931 h 34213931"/>
              <a:gd name="connsiteX4" fmla="*/ 0 w 23163582"/>
              <a:gd name="connsiteY4" fmla="*/ 0 h 34213931"/>
              <a:gd name="connsiteX0" fmla="*/ 0 w 23163582"/>
              <a:gd name="connsiteY0" fmla="*/ 0 h 34213931"/>
              <a:gd name="connsiteX1" fmla="*/ 23163582 w 23163582"/>
              <a:gd name="connsiteY1" fmla="*/ 0 h 34213931"/>
              <a:gd name="connsiteX2" fmla="*/ 22871752 w 23163582"/>
              <a:gd name="connsiteY2" fmla="*/ 34155566 h 34213931"/>
              <a:gd name="connsiteX3" fmla="*/ 19456 w 23163582"/>
              <a:gd name="connsiteY3" fmla="*/ 34213931 h 34213931"/>
              <a:gd name="connsiteX4" fmla="*/ 0 w 23163582"/>
              <a:gd name="connsiteY4" fmla="*/ 0 h 34213931"/>
              <a:gd name="connsiteX0" fmla="*/ 0 w 23163582"/>
              <a:gd name="connsiteY0" fmla="*/ 0 h 34311210"/>
              <a:gd name="connsiteX1" fmla="*/ 23163582 w 23163582"/>
              <a:gd name="connsiteY1" fmla="*/ 0 h 34311210"/>
              <a:gd name="connsiteX2" fmla="*/ 22969029 w 23163582"/>
              <a:gd name="connsiteY2" fmla="*/ 34311210 h 34311210"/>
              <a:gd name="connsiteX3" fmla="*/ 19456 w 23163582"/>
              <a:gd name="connsiteY3" fmla="*/ 34213931 h 34311210"/>
              <a:gd name="connsiteX4" fmla="*/ 0 w 23163582"/>
              <a:gd name="connsiteY4" fmla="*/ 0 h 34311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3582" h="34311210">
                <a:moveTo>
                  <a:pt x="0" y="0"/>
                </a:moveTo>
                <a:lnTo>
                  <a:pt x="23163582" y="0"/>
                </a:lnTo>
                <a:lnTo>
                  <a:pt x="22969029" y="34311210"/>
                </a:lnTo>
                <a:lnTo>
                  <a:pt x="19456" y="34213931"/>
                </a:lnTo>
                <a:cubicBezTo>
                  <a:pt x="12971" y="22809287"/>
                  <a:pt x="6485" y="11404644"/>
                  <a:pt x="0" y="0"/>
                </a:cubicBezTo>
                <a:close/>
              </a:path>
            </a:pathLst>
          </a:custGeom>
          <a:noFill/>
          <a:ln>
            <a:solidFill>
              <a:schemeClr val="tx1"/>
            </a:solidFill>
          </a:ln>
        </p:spPr>
        <p:txBody>
          <a:bodyPr wrap="square" lIns="453767" tIns="226884" rIns="453767" bIns="226884" rtlCol="0">
            <a:spAutoFit/>
          </a:bodyPr>
          <a:lstStyle/>
          <a:p>
            <a:r>
              <a:rPr lang="en-US" sz="6892" b="1" dirty="0" smtClean="0"/>
              <a:t>Results</a:t>
            </a:r>
          </a:p>
          <a:p>
            <a:endParaRPr lang="en-US" sz="3600" b="1" dirty="0" smtClean="0"/>
          </a:p>
          <a:p>
            <a:pPr algn="ctr"/>
            <a:endParaRPr lang="en-US" sz="3600" b="1" dirty="0"/>
          </a:p>
          <a:p>
            <a:pPr algn="ctr"/>
            <a:endParaRPr lang="en-US" sz="3600" b="1" dirty="0" smtClean="0"/>
          </a:p>
          <a:p>
            <a:pPr algn="ctr"/>
            <a:endParaRPr lang="en-US" sz="3600" b="1" dirty="0"/>
          </a:p>
          <a:p>
            <a:pPr algn="ctr"/>
            <a:endParaRPr lang="en-US" sz="3600" b="1" dirty="0" smtClean="0"/>
          </a:p>
          <a:p>
            <a:pPr algn="ctr"/>
            <a:endParaRPr lang="en-US" sz="3600" b="1" dirty="0"/>
          </a:p>
          <a:p>
            <a:pPr algn="ctr"/>
            <a:endParaRPr lang="en-US" sz="3600" b="1" dirty="0" smtClean="0"/>
          </a:p>
          <a:p>
            <a:pPr algn="just"/>
            <a:r>
              <a:rPr lang="en-US" sz="3600" dirty="0" smtClean="0"/>
              <a:t>The above graphs show a comparison in response rate based in college, level and gender. The maximum response rate. The minimum response rate is recorded fro Non-Degree seeking students (2.5%). Females responded more than males (71%). By drilling down to level, graduate students have higher responses compared to undergraduate students (51.61%).  The current study returned valuable information which helps to better understand whether and why students are not </a:t>
            </a:r>
            <a:r>
              <a:rPr lang="en-US" sz="3600" dirty="0"/>
              <a:t>returning back to TAMUC. This research endeavor can assist A&amp;M-Commerce </a:t>
            </a:r>
            <a:r>
              <a:rPr lang="en-US" sz="3600" dirty="0" smtClean="0"/>
              <a:t>in making evidence-based </a:t>
            </a:r>
            <a:r>
              <a:rPr lang="en-US" sz="3600" dirty="0"/>
              <a:t>improvements in academic programs </a:t>
            </a:r>
            <a:r>
              <a:rPr lang="en-US" sz="3600" dirty="0" smtClean="0"/>
              <a:t>and services </a:t>
            </a:r>
            <a:r>
              <a:rPr lang="en-US" sz="3600" dirty="0"/>
              <a:t>provided to students with the intention </a:t>
            </a:r>
            <a:r>
              <a:rPr lang="en-US" sz="3600" dirty="0" smtClean="0"/>
              <a:t>to improve retention </a:t>
            </a:r>
            <a:r>
              <a:rPr lang="en-US" sz="3600" dirty="0"/>
              <a:t>rates. By looking closer at the quantitative data, it was observed that top reasons for not returning were as follows</a:t>
            </a:r>
            <a:r>
              <a:rPr lang="en-US" sz="3600" dirty="0" smtClean="0"/>
              <a:t>:  </a:t>
            </a:r>
            <a:br>
              <a:rPr lang="en-US" sz="3600" dirty="0" smtClean="0"/>
            </a:br>
            <a:r>
              <a:rPr lang="en-US" sz="3600" dirty="0" smtClean="0"/>
              <a:t>1) Academic Reasons 2) Financial Reasons 3) Job Employment Reasons 4) University Related Reasons</a:t>
            </a:r>
          </a:p>
          <a:p>
            <a:pPr algn="just"/>
            <a:r>
              <a:rPr lang="en-US" sz="3600" dirty="0" smtClean="0"/>
              <a:t>By Gender: Demographic differences showed differences in student’s opinions. Below graphical representation shows the comparison between male and female responses for not returning to TAMUC. </a:t>
            </a:r>
            <a:endParaRPr lang="en-US" sz="3600" b="1" dirty="0"/>
          </a:p>
          <a:p>
            <a:pPr algn="just"/>
            <a:endParaRPr lang="en-US" sz="3600" b="1" dirty="0" smtClean="0"/>
          </a:p>
          <a:p>
            <a:pPr algn="just"/>
            <a:endParaRPr lang="en-US" sz="3600" dirty="0" smtClean="0"/>
          </a:p>
          <a:p>
            <a:pPr algn="just"/>
            <a:r>
              <a:rPr lang="en-US" sz="3600" dirty="0" smtClean="0"/>
              <a:t>Male</a:t>
            </a:r>
          </a:p>
          <a:p>
            <a:pPr algn="just"/>
            <a:endParaRPr lang="en-US" sz="3600" dirty="0"/>
          </a:p>
          <a:p>
            <a:pPr algn="just"/>
            <a:endParaRPr lang="en-US" sz="3600" dirty="0" smtClean="0"/>
          </a:p>
          <a:p>
            <a:pPr algn="just"/>
            <a:endParaRPr lang="en-US" sz="3600" dirty="0" smtClean="0"/>
          </a:p>
          <a:p>
            <a:pPr algn="just"/>
            <a:endParaRPr lang="en-US" sz="3600" dirty="0"/>
          </a:p>
          <a:p>
            <a:pPr algn="just"/>
            <a:r>
              <a:rPr lang="en-US" sz="3600" dirty="0" smtClean="0"/>
              <a:t> </a:t>
            </a:r>
          </a:p>
          <a:p>
            <a:pPr algn="just"/>
            <a:endParaRPr lang="en-US" sz="3600" dirty="0" smtClean="0"/>
          </a:p>
          <a:p>
            <a:pPr algn="just"/>
            <a:r>
              <a:rPr lang="en-US" sz="3600" dirty="0" smtClean="0"/>
              <a:t>Female </a:t>
            </a:r>
          </a:p>
          <a:p>
            <a:pPr algn="just"/>
            <a:r>
              <a:rPr lang="en-US" sz="3600" dirty="0" smtClean="0"/>
              <a:t> </a:t>
            </a:r>
            <a:endParaRPr lang="en-US" sz="3600" b="1" dirty="0" smtClean="0"/>
          </a:p>
          <a:p>
            <a:pPr algn="ctr"/>
            <a:endParaRPr lang="en-US" sz="3600" b="1" dirty="0"/>
          </a:p>
          <a:p>
            <a:pPr algn="ctr"/>
            <a:endParaRPr lang="en-US" sz="3600" b="1" dirty="0"/>
          </a:p>
          <a:p>
            <a:pPr algn="just"/>
            <a:r>
              <a:rPr lang="en-US" sz="3600" dirty="0"/>
              <a:t>By College: Colleges with low response rate stated that difficulty in balancing life and academics was </a:t>
            </a:r>
            <a:r>
              <a:rPr lang="en-US" sz="3600" dirty="0" smtClean="0"/>
              <a:t>the most </a:t>
            </a:r>
            <a:r>
              <a:rPr lang="en-US" sz="3600" dirty="0"/>
              <a:t>important reason to not return to </a:t>
            </a:r>
            <a:r>
              <a:rPr lang="en-US" sz="3600" dirty="0" smtClean="0"/>
              <a:t>A&amp;M-Commerce. </a:t>
            </a:r>
          </a:p>
          <a:p>
            <a:pPr algn="just"/>
            <a:endParaRPr lang="en-US" sz="3600" dirty="0" smtClean="0"/>
          </a:p>
          <a:p>
            <a:pPr algn="just"/>
            <a:endParaRPr lang="en-US" sz="3600" dirty="0" smtClean="0"/>
          </a:p>
          <a:p>
            <a:pPr algn="just"/>
            <a:r>
              <a:rPr lang="en-US" sz="3600" dirty="0"/>
              <a:t>CA, CB, CI, CS, </a:t>
            </a:r>
            <a:r>
              <a:rPr lang="en-US" sz="3600" dirty="0" smtClean="0"/>
              <a:t>CH </a:t>
            </a:r>
          </a:p>
          <a:p>
            <a:pPr algn="just"/>
            <a:endParaRPr lang="en-US" sz="3600" dirty="0"/>
          </a:p>
          <a:p>
            <a:pPr algn="just"/>
            <a:endParaRPr lang="en-US" sz="3600" dirty="0" smtClean="0"/>
          </a:p>
          <a:p>
            <a:pPr algn="just"/>
            <a:endParaRPr lang="en-US" sz="3600" dirty="0"/>
          </a:p>
          <a:p>
            <a:pPr algn="just"/>
            <a:endParaRPr lang="en-US" sz="3600" dirty="0" smtClean="0"/>
          </a:p>
          <a:p>
            <a:pPr algn="just"/>
            <a:endParaRPr lang="en-US" sz="3600" dirty="0" smtClean="0"/>
          </a:p>
          <a:p>
            <a:pPr algn="just"/>
            <a:endParaRPr lang="en-US" sz="3600" dirty="0" smtClean="0"/>
          </a:p>
          <a:p>
            <a:pPr algn="just"/>
            <a:r>
              <a:rPr lang="en-US" sz="3600" dirty="0" smtClean="0"/>
              <a:t>ED, ND</a:t>
            </a:r>
          </a:p>
          <a:p>
            <a:pPr algn="just"/>
            <a:endParaRPr lang="en-US" sz="3600" dirty="0"/>
          </a:p>
          <a:p>
            <a:pPr algn="just"/>
            <a:r>
              <a:rPr lang="en-US" sz="3600" dirty="0" smtClean="0"/>
              <a:t> </a:t>
            </a:r>
          </a:p>
          <a:p>
            <a:pPr algn="just"/>
            <a:endParaRPr lang="en-US" sz="3600" dirty="0" smtClean="0"/>
          </a:p>
          <a:p>
            <a:pPr algn="just"/>
            <a:r>
              <a:rPr lang="en-US" sz="3600" dirty="0" smtClean="0"/>
              <a:t>The </a:t>
            </a:r>
            <a:r>
              <a:rPr lang="en-US" sz="3600" dirty="0"/>
              <a:t>results of the survey indicate that a significant percentage of students expressed dissatisfaction with their experience at TAMUC. Specifically, 17.54% of undergrad students and 6.76% of grad students reported being dissatisfied with their experience at the university. Moreover, 19.3% of undergrad and 6.76% of grad students indicated that they would not recommend TAMUC to family or friends</a:t>
            </a:r>
            <a:r>
              <a:rPr lang="en-US" sz="3600" dirty="0" smtClean="0"/>
              <a:t>.</a:t>
            </a:r>
            <a:endParaRPr lang="en-US" sz="3600" dirty="0"/>
          </a:p>
          <a:p>
            <a:pPr algn="just"/>
            <a:r>
              <a:rPr lang="en-US" sz="3600" dirty="0"/>
              <a:t>When asked about the reasons for not returning to TAMUC, 36.67% of undergrad and 25.47% of grad students cited financial reasons, such as tuition and fees being more than expected, not receiving enough financial aid, and having previous balances. Academic reasons were also cited, with graduate students reporting issues with quality of advising, balancing life and academics, and enrolling in preferred courses. Undergraduate students reported issues with academic performance, quality of instruction, and balancing life and academics. Personal reasons, such as home and personal responsibilities, physical and mental health problems, and recent marriage or parenthood, were cited by both graduate and undergraduate students. University-related factors, such as inadequate student support services, were also reported by students.</a:t>
            </a:r>
          </a:p>
          <a:p>
            <a:pPr algn="just"/>
            <a:r>
              <a:rPr lang="en-US" sz="3600" dirty="0"/>
              <a:t>However, it is encouraging to note that the majority of students reported that they are likely to return to TAMUC, with 82.19% of graduate students and 83.33% of undergraduate students indicating that they are likely to return</a:t>
            </a:r>
            <a:r>
              <a:rPr lang="en-US" sz="3600" dirty="0" smtClean="0"/>
              <a:t>.</a:t>
            </a:r>
            <a:endParaRPr lang="en-US" sz="3600" b="1" dirty="0"/>
          </a:p>
        </p:txBody>
      </p:sp>
      <p:graphicFrame>
        <p:nvGraphicFramePr>
          <p:cNvPr id="22" name="Chart 21"/>
          <p:cNvGraphicFramePr>
            <a:graphicFrameLocks/>
          </p:cNvGraphicFramePr>
          <p:nvPr>
            <p:extLst>
              <p:ext uri="{D42A27DB-BD31-4B8C-83A1-F6EECF244321}">
                <p14:modId xmlns:p14="http://schemas.microsoft.com/office/powerpoint/2010/main" val="2425165973"/>
              </p:ext>
            </p:extLst>
          </p:nvPr>
        </p:nvGraphicFramePr>
        <p:xfrm>
          <a:off x="9831620" y="10625165"/>
          <a:ext cx="6902248" cy="39536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p:cNvGraphicFramePr>
            <a:graphicFrameLocks/>
          </p:cNvGraphicFramePr>
          <p:nvPr>
            <p:extLst>
              <p:ext uri="{D42A27DB-BD31-4B8C-83A1-F6EECF244321}">
                <p14:modId xmlns:p14="http://schemas.microsoft.com/office/powerpoint/2010/main" val="4164813525"/>
              </p:ext>
            </p:extLst>
          </p:nvPr>
        </p:nvGraphicFramePr>
        <p:xfrm>
          <a:off x="16942028" y="9557351"/>
          <a:ext cx="7035572" cy="460429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Chart 24"/>
          <p:cNvGraphicFramePr>
            <a:graphicFrameLocks/>
          </p:cNvGraphicFramePr>
          <p:nvPr>
            <p:extLst>
              <p:ext uri="{D42A27DB-BD31-4B8C-83A1-F6EECF244321}">
                <p14:modId xmlns:p14="http://schemas.microsoft.com/office/powerpoint/2010/main" val="4083125663"/>
              </p:ext>
            </p:extLst>
          </p:nvPr>
        </p:nvGraphicFramePr>
        <p:xfrm>
          <a:off x="24185760" y="9587723"/>
          <a:ext cx="7605770" cy="459969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7" name="Chart 26"/>
          <p:cNvGraphicFramePr>
            <a:graphicFrameLocks/>
          </p:cNvGraphicFramePr>
          <p:nvPr>
            <p:extLst>
              <p:ext uri="{D42A27DB-BD31-4B8C-83A1-F6EECF244321}">
                <p14:modId xmlns:p14="http://schemas.microsoft.com/office/powerpoint/2010/main" val="2009139891"/>
              </p:ext>
            </p:extLst>
          </p:nvPr>
        </p:nvGraphicFramePr>
        <p:xfrm>
          <a:off x="11681106" y="20307374"/>
          <a:ext cx="5301519" cy="279549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9" name="Chart 28"/>
          <p:cNvGraphicFramePr>
            <a:graphicFrameLocks/>
          </p:cNvGraphicFramePr>
          <p:nvPr>
            <p:extLst>
              <p:ext uri="{D42A27DB-BD31-4B8C-83A1-F6EECF244321}">
                <p14:modId xmlns:p14="http://schemas.microsoft.com/office/powerpoint/2010/main" val="2634534190"/>
              </p:ext>
            </p:extLst>
          </p:nvPr>
        </p:nvGraphicFramePr>
        <p:xfrm>
          <a:off x="17126830" y="20370752"/>
          <a:ext cx="5021970" cy="309461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0" name="Chart 29"/>
          <p:cNvGraphicFramePr>
            <a:graphicFrameLocks/>
          </p:cNvGraphicFramePr>
          <p:nvPr>
            <p:extLst>
              <p:ext uri="{D42A27DB-BD31-4B8C-83A1-F6EECF244321}">
                <p14:modId xmlns:p14="http://schemas.microsoft.com/office/powerpoint/2010/main" val="133980685"/>
              </p:ext>
            </p:extLst>
          </p:nvPr>
        </p:nvGraphicFramePr>
        <p:xfrm>
          <a:off x="22003326" y="20366153"/>
          <a:ext cx="4571093" cy="3099217"/>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1" name="Chart 30"/>
          <p:cNvGraphicFramePr>
            <a:graphicFrameLocks/>
          </p:cNvGraphicFramePr>
          <p:nvPr>
            <p:extLst>
              <p:ext uri="{D42A27DB-BD31-4B8C-83A1-F6EECF244321}">
                <p14:modId xmlns:p14="http://schemas.microsoft.com/office/powerpoint/2010/main" val="65563033"/>
              </p:ext>
            </p:extLst>
          </p:nvPr>
        </p:nvGraphicFramePr>
        <p:xfrm>
          <a:off x="26645278" y="20366153"/>
          <a:ext cx="4572000" cy="3038121"/>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2" name="Chart 31"/>
          <p:cNvGraphicFramePr>
            <a:graphicFrameLocks/>
          </p:cNvGraphicFramePr>
          <p:nvPr>
            <p:extLst>
              <p:ext uri="{D42A27DB-BD31-4B8C-83A1-F6EECF244321}">
                <p14:modId xmlns:p14="http://schemas.microsoft.com/office/powerpoint/2010/main" val="508436112"/>
              </p:ext>
            </p:extLst>
          </p:nvPr>
        </p:nvGraphicFramePr>
        <p:xfrm>
          <a:off x="11681106" y="23404274"/>
          <a:ext cx="5658730" cy="3634089"/>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33" name="Chart 32"/>
          <p:cNvGraphicFramePr>
            <a:graphicFrameLocks/>
          </p:cNvGraphicFramePr>
          <p:nvPr>
            <p:extLst>
              <p:ext uri="{D42A27DB-BD31-4B8C-83A1-F6EECF244321}">
                <p14:modId xmlns:p14="http://schemas.microsoft.com/office/powerpoint/2010/main" val="1477340228"/>
              </p:ext>
            </p:extLst>
          </p:nvPr>
        </p:nvGraphicFramePr>
        <p:xfrm>
          <a:off x="17402615" y="23447767"/>
          <a:ext cx="4684162" cy="3647427"/>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34" name="Chart 33"/>
          <p:cNvGraphicFramePr>
            <a:graphicFrameLocks/>
          </p:cNvGraphicFramePr>
          <p:nvPr>
            <p:extLst>
              <p:ext uri="{D42A27DB-BD31-4B8C-83A1-F6EECF244321}">
                <p14:modId xmlns:p14="http://schemas.microsoft.com/office/powerpoint/2010/main" val="1718244022"/>
              </p:ext>
            </p:extLst>
          </p:nvPr>
        </p:nvGraphicFramePr>
        <p:xfrm>
          <a:off x="22311470" y="23447767"/>
          <a:ext cx="4506200" cy="363409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35" name="Chart 34"/>
          <p:cNvGraphicFramePr>
            <a:graphicFrameLocks/>
          </p:cNvGraphicFramePr>
          <p:nvPr>
            <p:extLst>
              <p:ext uri="{D42A27DB-BD31-4B8C-83A1-F6EECF244321}">
                <p14:modId xmlns:p14="http://schemas.microsoft.com/office/powerpoint/2010/main" val="502668591"/>
              </p:ext>
            </p:extLst>
          </p:nvPr>
        </p:nvGraphicFramePr>
        <p:xfrm>
          <a:off x="26776054" y="23509774"/>
          <a:ext cx="5353074" cy="3322804"/>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36" name="Chart 35"/>
          <p:cNvGraphicFramePr>
            <a:graphicFrameLocks/>
          </p:cNvGraphicFramePr>
          <p:nvPr>
            <p:extLst>
              <p:ext uri="{D42A27DB-BD31-4B8C-83A1-F6EECF244321}">
                <p14:modId xmlns:p14="http://schemas.microsoft.com/office/powerpoint/2010/main" val="718167212"/>
              </p:ext>
            </p:extLst>
          </p:nvPr>
        </p:nvGraphicFramePr>
        <p:xfrm>
          <a:off x="13172235" y="28154763"/>
          <a:ext cx="4553267" cy="3160367"/>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37" name="Chart 36"/>
          <p:cNvGraphicFramePr>
            <a:graphicFrameLocks/>
          </p:cNvGraphicFramePr>
          <p:nvPr>
            <p:extLst>
              <p:ext uri="{D42A27DB-BD31-4B8C-83A1-F6EECF244321}">
                <p14:modId xmlns:p14="http://schemas.microsoft.com/office/powerpoint/2010/main" val="4152071455"/>
              </p:ext>
            </p:extLst>
          </p:nvPr>
        </p:nvGraphicFramePr>
        <p:xfrm>
          <a:off x="12324860" y="31784586"/>
          <a:ext cx="5032815" cy="3268051"/>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38" name="Chart 37"/>
          <p:cNvGraphicFramePr>
            <a:graphicFrameLocks/>
          </p:cNvGraphicFramePr>
          <p:nvPr>
            <p:extLst>
              <p:ext uri="{D42A27DB-BD31-4B8C-83A1-F6EECF244321}">
                <p14:modId xmlns:p14="http://schemas.microsoft.com/office/powerpoint/2010/main" val="3048432644"/>
              </p:ext>
            </p:extLst>
          </p:nvPr>
        </p:nvGraphicFramePr>
        <p:xfrm>
          <a:off x="17978066" y="28073429"/>
          <a:ext cx="4572000" cy="3228363"/>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39" name="Chart 38"/>
          <p:cNvGraphicFramePr>
            <a:graphicFrameLocks/>
          </p:cNvGraphicFramePr>
          <p:nvPr>
            <p:extLst>
              <p:ext uri="{D42A27DB-BD31-4B8C-83A1-F6EECF244321}">
                <p14:modId xmlns:p14="http://schemas.microsoft.com/office/powerpoint/2010/main" val="682148062"/>
              </p:ext>
            </p:extLst>
          </p:nvPr>
        </p:nvGraphicFramePr>
        <p:xfrm>
          <a:off x="17725502" y="31315130"/>
          <a:ext cx="4987419" cy="3737507"/>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40" name="Chart 39"/>
          <p:cNvGraphicFramePr>
            <a:graphicFrameLocks/>
          </p:cNvGraphicFramePr>
          <p:nvPr>
            <p:extLst>
              <p:ext uri="{D42A27DB-BD31-4B8C-83A1-F6EECF244321}">
                <p14:modId xmlns:p14="http://schemas.microsoft.com/office/powerpoint/2010/main" val="159620764"/>
              </p:ext>
            </p:extLst>
          </p:nvPr>
        </p:nvGraphicFramePr>
        <p:xfrm>
          <a:off x="22278943" y="28073429"/>
          <a:ext cx="4571253" cy="3010233"/>
        </p:xfrm>
        <a:graphic>
          <a:graphicData uri="http://schemas.openxmlformats.org/drawingml/2006/chart">
            <c:chart xmlns:c="http://schemas.openxmlformats.org/drawingml/2006/chart" xmlns:r="http://schemas.openxmlformats.org/officeDocument/2006/relationships" r:id="rId18"/>
          </a:graphicData>
        </a:graphic>
      </p:graphicFrame>
      <p:graphicFrame>
        <p:nvGraphicFramePr>
          <p:cNvPr id="41" name="Chart 40"/>
          <p:cNvGraphicFramePr>
            <a:graphicFrameLocks/>
          </p:cNvGraphicFramePr>
          <p:nvPr>
            <p:extLst>
              <p:ext uri="{D42A27DB-BD31-4B8C-83A1-F6EECF244321}">
                <p14:modId xmlns:p14="http://schemas.microsoft.com/office/powerpoint/2010/main" val="3599918256"/>
              </p:ext>
            </p:extLst>
          </p:nvPr>
        </p:nvGraphicFramePr>
        <p:xfrm>
          <a:off x="22771989" y="31332942"/>
          <a:ext cx="4582086" cy="3515858"/>
        </p:xfrm>
        <a:graphic>
          <a:graphicData uri="http://schemas.openxmlformats.org/drawingml/2006/chart">
            <c:chart xmlns:c="http://schemas.openxmlformats.org/drawingml/2006/chart" xmlns:r="http://schemas.openxmlformats.org/officeDocument/2006/relationships" r:id="rId19"/>
          </a:graphicData>
        </a:graphic>
      </p:graphicFrame>
      <p:graphicFrame>
        <p:nvGraphicFramePr>
          <p:cNvPr id="42" name="Chart 41"/>
          <p:cNvGraphicFramePr>
            <a:graphicFrameLocks/>
          </p:cNvGraphicFramePr>
          <p:nvPr>
            <p:extLst>
              <p:ext uri="{D42A27DB-BD31-4B8C-83A1-F6EECF244321}">
                <p14:modId xmlns:p14="http://schemas.microsoft.com/office/powerpoint/2010/main" val="1419343636"/>
              </p:ext>
            </p:extLst>
          </p:nvPr>
        </p:nvGraphicFramePr>
        <p:xfrm>
          <a:off x="27051000" y="28153471"/>
          <a:ext cx="5193632" cy="2930191"/>
        </p:xfrm>
        <a:graphic>
          <a:graphicData uri="http://schemas.openxmlformats.org/drawingml/2006/chart">
            <c:chart xmlns:c="http://schemas.openxmlformats.org/drawingml/2006/chart" xmlns:r="http://schemas.openxmlformats.org/officeDocument/2006/relationships" r:id="rId20"/>
          </a:graphicData>
        </a:graphic>
      </p:graphicFrame>
      <p:graphicFrame>
        <p:nvGraphicFramePr>
          <p:cNvPr id="43" name="Chart 42"/>
          <p:cNvGraphicFramePr>
            <a:graphicFrameLocks/>
          </p:cNvGraphicFramePr>
          <p:nvPr>
            <p:extLst>
              <p:ext uri="{D42A27DB-BD31-4B8C-83A1-F6EECF244321}">
                <p14:modId xmlns:p14="http://schemas.microsoft.com/office/powerpoint/2010/main" val="3595289862"/>
              </p:ext>
            </p:extLst>
          </p:nvPr>
        </p:nvGraphicFramePr>
        <p:xfrm>
          <a:off x="27354075" y="31315130"/>
          <a:ext cx="4890557" cy="3533670"/>
        </p:xfrm>
        <a:graphic>
          <a:graphicData uri="http://schemas.openxmlformats.org/drawingml/2006/chart">
            <c:chart xmlns:c="http://schemas.openxmlformats.org/drawingml/2006/chart" xmlns:r="http://schemas.openxmlformats.org/officeDocument/2006/relationships" r:id="rId21"/>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xas A&amp;M University-Commerc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7BCB0349-FBB3-8843-B103-248AC2B05CB9}" vid="{C08F6CF4-A5DB-C346-87A8-654122ACB9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Texas A&amp;M University-Commerce Template</Template>
  <TotalTime>7445</TotalTime>
  <Words>910</Words>
  <Application>Microsoft Office PowerPoint</Application>
  <PresentationFormat>Custom</PresentationFormat>
  <Paragraphs>66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Texas A&amp;M University-Commerce Template</vt:lpstr>
      <vt:lpstr>Factors Contributing to University Student Dropout: An Exploratory Study</vt:lpstr>
    </vt:vector>
  </TitlesOfParts>
  <Company>Texas A&amp;M University - 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Name</dc:title>
  <dc:creator>Natalia Assis</dc:creator>
  <cp:lastModifiedBy>Tracy Stewart</cp:lastModifiedBy>
  <cp:revision>53</cp:revision>
  <dcterms:created xsi:type="dcterms:W3CDTF">2019-03-10T22:30:12Z</dcterms:created>
  <dcterms:modified xsi:type="dcterms:W3CDTF">2023-04-26T19:45:06Z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535112329</vt:i4>
  </property>
  <property fmtid="{D5CDD505-2E9C-101B-9397-08002B2CF9AE}" pid="3" name="_NewReviewCycle">
    <vt:lpwstr/>
  </property>
  <property fmtid="{D5CDD505-2E9C-101B-9397-08002B2CF9AE}" pid="4" name="_EmailSubject">
    <vt:lpwstr>Modification on Office of Institutional Research Page</vt:lpwstr>
  </property>
  <property fmtid="{D5CDD505-2E9C-101B-9397-08002B2CF9AE}" pid="5" name="_AuthorEmail">
    <vt:lpwstr>Tracy.Stewart@tamuc.edu</vt:lpwstr>
  </property>
  <property fmtid="{D5CDD505-2E9C-101B-9397-08002B2CF9AE}" pid="6" name="_AuthorEmailDisplayName">
    <vt:lpwstr>Tracy Stewart</vt:lpwstr>
  </property>
</Properties>
</file>