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Li" initials="CL" lastIdx="5" clrIdx="0">
    <p:extLst>
      <p:ext uri="{19B8F6BF-5375-455C-9EA6-DF929625EA0E}">
        <p15:presenceInfo xmlns:p15="http://schemas.microsoft.com/office/powerpoint/2012/main" userId="S::licathy@tamuc.edu::4f17bd73-cc46-4386-8f59-3921cccc1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D27"/>
    <a:srgbClr val="002F54"/>
    <a:srgbClr val="EEB212"/>
    <a:srgbClr val="003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0"/>
    <p:restoredTop sz="96395" autoAdjust="0"/>
  </p:normalViewPr>
  <p:slideViewPr>
    <p:cSldViewPr snapToGrid="0" snapToObjects="1">
      <p:cViewPr varScale="1">
        <p:scale>
          <a:sx n="18" d="100"/>
          <a:sy n="18" d="100"/>
        </p:scale>
        <p:origin x="3224"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esanyaMichael\Desktop\ARS\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1" i="0" u="none" strike="noStrike" kern="1200" cap="all" spc="50" baseline="0">
                <a:solidFill>
                  <a:schemeClr val="tx1">
                    <a:lumMod val="65000"/>
                    <a:lumOff val="35000"/>
                  </a:schemeClr>
                </a:solidFill>
                <a:latin typeface="+mn-lt"/>
                <a:ea typeface="+mn-ea"/>
                <a:cs typeface="+mn-cs"/>
              </a:defRPr>
            </a:pPr>
            <a:r>
              <a:rPr lang="en-US" sz="1850" baseline="0"/>
              <a:t>Undergraduate Response rate</a:t>
            </a:r>
          </a:p>
        </c:rich>
      </c:tx>
      <c:layout>
        <c:manualLayout>
          <c:xMode val="edge"/>
          <c:yMode val="edge"/>
          <c:x val="0.30030683403068342"/>
          <c:y val="2.2945729835812563E-2"/>
        </c:manualLayout>
      </c:layout>
      <c:overlay val="0"/>
      <c:spPr>
        <a:noFill/>
        <a:ln>
          <a:noFill/>
        </a:ln>
        <a:effectLst/>
      </c:spPr>
      <c:txPr>
        <a:bodyPr rot="0" spcFirstLastPara="1" vertOverflow="ellipsis" vert="horz" wrap="square" anchor="ctr" anchorCtr="1"/>
        <a:lstStyle/>
        <a:p>
          <a:pPr>
            <a:defRPr sz="185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063563184309073"/>
          <c:y val="0.24365996235133708"/>
          <c:w val="0.38151824641166715"/>
          <c:h val="0.69741909723107476"/>
        </c:manualLayout>
      </c:layout>
      <c:doughnutChart>
        <c:varyColors val="1"/>
        <c:ser>
          <c:idx val="0"/>
          <c:order val="0"/>
          <c:spPr>
            <a:solidFill>
              <a:schemeClr val="accent4"/>
            </a:solidFill>
          </c:spPr>
          <c:dPt>
            <c:idx val="0"/>
            <c:bubble3D val="0"/>
            <c:spPr>
              <a:solidFill>
                <a:schemeClr val="accent1">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4E5-4C87-8338-A73ECF87ECD7}"/>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4E5-4C87-8338-A73ECF87ECD7}"/>
              </c:ext>
            </c:extLst>
          </c:dPt>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Sheet5!$A$2:$A$4</c:f>
              <c:strCache>
                <c:ptCount val="2"/>
                <c:pt idx="0">
                  <c:v>Responded</c:v>
                </c:pt>
                <c:pt idx="1">
                  <c:v>No-Response</c:v>
                </c:pt>
              </c:strCache>
            </c:strRef>
          </c:cat>
          <c:val>
            <c:numRef>
              <c:f>Sheet5!$B$2:$B$4</c:f>
              <c:numCache>
                <c:formatCode>General</c:formatCode>
                <c:ptCount val="2"/>
                <c:pt idx="0">
                  <c:v>1127</c:v>
                </c:pt>
                <c:pt idx="1">
                  <c:v>452</c:v>
                </c:pt>
              </c:numCache>
            </c:numRef>
          </c:val>
          <c:extLst>
            <c:ext xmlns:c16="http://schemas.microsoft.com/office/drawing/2014/chart" uri="{C3380CC4-5D6E-409C-BE32-E72D297353CC}">
              <c16:uniqueId val="{00000004-C4E5-4C87-8338-A73ECF87ECD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r>
              <a:rPr lang="en-US" dirty="0" smtClean="0"/>
              <a:t> GRADUATE Response Rate</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865448654486549"/>
          <c:y val="0.24866247255790028"/>
          <c:w val="0.53956250852831111"/>
          <c:h val="0.67421885585830221"/>
        </c:manualLayout>
      </c:layout>
      <c:doughnutChart>
        <c:varyColors val="1"/>
        <c:ser>
          <c:idx val="0"/>
          <c:order val="0"/>
          <c:spPr>
            <a:solidFill>
              <a:schemeClr val="accent1">
                <a:lumMod val="50000"/>
              </a:schemeClr>
            </a:solidFill>
          </c:spPr>
          <c:dPt>
            <c:idx val="0"/>
            <c:bubble3D val="0"/>
            <c:spPr>
              <a:solidFill>
                <a:schemeClr val="accent1">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13E-490F-A7F6-B137F4BBDD3B}"/>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13E-490F-A7F6-B137F4BBDD3B}"/>
              </c:ext>
            </c:extLst>
          </c:dPt>
          <c:dLbls>
            <c:spPr>
              <a:noFill/>
              <a:ln>
                <a:noFill/>
              </a:ln>
              <a:effectLst/>
            </c:spPr>
            <c:txPr>
              <a:bodyPr rot="0" spcFirstLastPara="1" vertOverflow="ellipsis" vert="horz" wrap="square" anchor="ctr" anchorCtr="1"/>
              <a:lstStyle/>
              <a:p>
                <a:pPr>
                  <a:defRPr sz="25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Sheet7!$A$3:$A$4</c:f>
              <c:strCache>
                <c:ptCount val="2"/>
                <c:pt idx="0">
                  <c:v>Responded</c:v>
                </c:pt>
                <c:pt idx="1">
                  <c:v>No-Response</c:v>
                </c:pt>
              </c:strCache>
            </c:strRef>
          </c:cat>
          <c:val>
            <c:numRef>
              <c:f>Sheet7!$B$3:$B$4</c:f>
              <c:numCache>
                <c:formatCode>General</c:formatCode>
                <c:ptCount val="2"/>
                <c:pt idx="0">
                  <c:v>812</c:v>
                </c:pt>
                <c:pt idx="1">
                  <c:v>387</c:v>
                </c:pt>
              </c:numCache>
            </c:numRef>
          </c:val>
          <c:extLst>
            <c:ext xmlns:c16="http://schemas.microsoft.com/office/drawing/2014/chart" uri="{C3380CC4-5D6E-409C-BE32-E72D297353CC}">
              <c16:uniqueId val="{00000004-813E-490F-A7F6-B137F4BBDD3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Reasons</a:t>
            </a:r>
            <a:r>
              <a:rPr lang="en-US" baseline="0" dirty="0"/>
              <a:t> </a:t>
            </a:r>
            <a:r>
              <a:rPr lang="en-US" baseline="0" dirty="0" smtClean="0"/>
              <a:t>delaying </a:t>
            </a:r>
            <a:r>
              <a:rPr lang="en-US" baseline="0" dirty="0"/>
              <a:t>g</a:t>
            </a:r>
            <a:r>
              <a:rPr lang="en-US" baseline="0" dirty="0" smtClean="0"/>
              <a:t>raduation(Undergraduate</a:t>
            </a:r>
            <a:r>
              <a:rPr lang="en-US" baseline="0" dirty="0"/>
              <a:t>)</a:t>
            </a:r>
            <a:endParaRPr lang="en-US" dirty="0"/>
          </a:p>
        </c:rich>
      </c:tx>
      <c:layout>
        <c:manualLayout>
          <c:xMode val="edge"/>
          <c:yMode val="edge"/>
          <c:x val="0.13006233595800526"/>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Sheet6!$B$1:$B$2</c:f>
              <c:strCache>
                <c:ptCount val="2"/>
                <c:pt idx="1">
                  <c:v>Field Choice Count</c:v>
                </c:pt>
              </c:strCache>
            </c:strRef>
          </c:tx>
          <c:spPr>
            <a:solidFill>
              <a:schemeClr val="accent1"/>
            </a:solidFill>
            <a:ln>
              <a:noFill/>
            </a:ln>
            <a:effectLst/>
          </c:spPr>
          <c:invertIfNegative val="0"/>
          <c:cat>
            <c:strRef>
              <c:f>Sheet6!$A$3:$A$13</c:f>
              <c:strCache>
                <c:ptCount val="9"/>
                <c:pt idx="0">
                  <c:v>Lack of course availability</c:v>
                </c:pt>
                <c:pt idx="1">
                  <c:v>Inadequate advising </c:v>
                </c:pt>
                <c:pt idx="2">
                  <c:v>Difficulty completing coursework</c:v>
                </c:pt>
                <c:pt idx="3">
                  <c:v>Difficulty in fulfilling other degree requirements </c:v>
                </c:pt>
                <c:pt idx="4">
                  <c:v>Finances </c:v>
                </c:pt>
                <c:pt idx="5">
                  <c:v>Demands of my employment </c:v>
                </c:pt>
                <c:pt idx="6">
                  <c:v>Military deployment </c:v>
                </c:pt>
                <c:pt idx="7">
                  <c:v>Self or family responsibilities (health, birth, child/elder care, etc.) </c:v>
                </c:pt>
                <c:pt idx="8">
                  <c:v>Lack of motivation </c:v>
                </c:pt>
              </c:strCache>
            </c:strRef>
          </c:cat>
          <c:val>
            <c:numRef>
              <c:f>Sheet6!$B$3:$B$13</c:f>
              <c:numCache>
                <c:formatCode>0.00%</c:formatCode>
                <c:ptCount val="11"/>
                <c:pt idx="0">
                  <c:v>8.4805653710247356E-2</c:v>
                </c:pt>
                <c:pt idx="1">
                  <c:v>0.12367491166077739</c:v>
                </c:pt>
                <c:pt idx="2">
                  <c:v>8.6572438162544174E-2</c:v>
                </c:pt>
                <c:pt idx="3">
                  <c:v>6.5371024734982339E-2</c:v>
                </c:pt>
                <c:pt idx="4">
                  <c:v>0.18904593639575973</c:v>
                </c:pt>
                <c:pt idx="5">
                  <c:v>7.6399999999999996E-2</c:v>
                </c:pt>
                <c:pt idx="6">
                  <c:v>3.5335689045936395E-3</c:v>
                </c:pt>
                <c:pt idx="7">
                  <c:v>0.19787985865724381</c:v>
                </c:pt>
                <c:pt idx="8">
                  <c:v>7.7738515901060068E-2</c:v>
                </c:pt>
              </c:numCache>
            </c:numRef>
          </c:val>
          <c:extLst>
            <c:ext xmlns:c16="http://schemas.microsoft.com/office/drawing/2014/chart" uri="{C3380CC4-5D6E-409C-BE32-E72D297353CC}">
              <c16:uniqueId val="{00000000-680D-4370-9B93-6F82FFB3D2A2}"/>
            </c:ext>
          </c:extLst>
        </c:ser>
        <c:dLbls>
          <c:showLegendKey val="0"/>
          <c:showVal val="0"/>
          <c:showCatName val="0"/>
          <c:showSerName val="0"/>
          <c:showPercent val="0"/>
          <c:showBubbleSize val="0"/>
        </c:dLbls>
        <c:gapWidth val="182"/>
        <c:axId val="671159536"/>
        <c:axId val="671160192"/>
      </c:barChart>
      <c:catAx>
        <c:axId val="671159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60192"/>
        <c:crosses val="autoZero"/>
        <c:auto val="1"/>
        <c:lblAlgn val="ctr"/>
        <c:lblOffset val="100"/>
        <c:noMultiLvlLbl val="0"/>
      </c:catAx>
      <c:valAx>
        <c:axId val="67116019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59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Reasons</a:t>
            </a:r>
            <a:r>
              <a:rPr lang="en-US" baseline="0" dirty="0" smtClean="0"/>
              <a:t> delaying graduation (Graduate)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Sheet8!$B$1:$B$2</c:f>
              <c:strCache>
                <c:ptCount val="2"/>
                <c:pt idx="1">
                  <c:v>Field Choice Count</c:v>
                </c:pt>
              </c:strCache>
            </c:strRef>
          </c:tx>
          <c:spPr>
            <a:solidFill>
              <a:schemeClr val="accent1"/>
            </a:solidFill>
            <a:ln>
              <a:noFill/>
            </a:ln>
            <a:effectLst/>
          </c:spPr>
          <c:invertIfNegative val="0"/>
          <c:cat>
            <c:strRef>
              <c:f>Sheet8!$A$3:$A$12</c:f>
              <c:strCache>
                <c:ptCount val="9"/>
                <c:pt idx="0">
                  <c:v>Lack of course availability</c:v>
                </c:pt>
                <c:pt idx="1">
                  <c:v>Inadequate advising </c:v>
                </c:pt>
                <c:pt idx="2">
                  <c:v>Difficulty completing comprehensive/qualifying exams</c:v>
                </c:pt>
                <c:pt idx="3">
                  <c:v>Difficulty in my project, thesis, or dissertation research</c:v>
                </c:pt>
                <c:pt idx="4">
                  <c:v>Difficulty completing coursework</c:v>
                </c:pt>
                <c:pt idx="5">
                  <c:v>Difficulty in fulfilling other degree requirements </c:v>
                </c:pt>
                <c:pt idx="6">
                  <c:v>Finances</c:v>
                </c:pt>
                <c:pt idx="7">
                  <c:v>Demands of my employment</c:v>
                </c:pt>
                <c:pt idx="8">
                  <c:v>Self or family responsibilities (health, birth, child/elder care, etc.)</c:v>
                </c:pt>
              </c:strCache>
            </c:strRef>
          </c:cat>
          <c:val>
            <c:numRef>
              <c:f>Sheet8!$B$3:$B$12</c:f>
              <c:numCache>
                <c:formatCode>0.00%</c:formatCode>
                <c:ptCount val="10"/>
                <c:pt idx="0">
                  <c:v>9.7345132743362831E-2</c:v>
                </c:pt>
                <c:pt idx="1">
                  <c:v>6.1946902654867256E-2</c:v>
                </c:pt>
                <c:pt idx="2">
                  <c:v>4.4247787610619468E-2</c:v>
                </c:pt>
                <c:pt idx="3">
                  <c:v>9.7345132743362831E-2</c:v>
                </c:pt>
                <c:pt idx="4">
                  <c:v>4.4247787610619468E-2</c:v>
                </c:pt>
                <c:pt idx="5">
                  <c:v>7.6399999999999996E-2</c:v>
                </c:pt>
                <c:pt idx="6">
                  <c:v>0.12831858407079647</c:v>
                </c:pt>
                <c:pt idx="7">
                  <c:v>0.27433628318584069</c:v>
                </c:pt>
                <c:pt idx="8">
                  <c:v>0.23451327433628319</c:v>
                </c:pt>
              </c:numCache>
            </c:numRef>
          </c:val>
          <c:extLst>
            <c:ext xmlns:c16="http://schemas.microsoft.com/office/drawing/2014/chart" uri="{C3380CC4-5D6E-409C-BE32-E72D297353CC}">
              <c16:uniqueId val="{00000000-692F-4B79-AC06-9808E21DB1B1}"/>
            </c:ext>
          </c:extLst>
        </c:ser>
        <c:dLbls>
          <c:showLegendKey val="0"/>
          <c:showVal val="0"/>
          <c:showCatName val="0"/>
          <c:showSerName val="0"/>
          <c:showPercent val="0"/>
          <c:showBubbleSize val="0"/>
        </c:dLbls>
        <c:gapWidth val="182"/>
        <c:axId val="768553280"/>
        <c:axId val="768555904"/>
      </c:barChart>
      <c:catAx>
        <c:axId val="768553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555904"/>
        <c:crosses val="autoZero"/>
        <c:auto val="1"/>
        <c:lblAlgn val="ctr"/>
        <c:lblOffset val="100"/>
        <c:noMultiLvlLbl val="0"/>
      </c:catAx>
      <c:valAx>
        <c:axId val="7685559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55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Graduate Satisfaction Survey 2021/2022 Academic Session</a:t>
            </a:r>
            <a:endParaRPr lang="en-US">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Sheet10!$B$1</c:f>
              <c:strCache>
                <c:ptCount val="1"/>
                <c:pt idx="0">
                  <c:v>Agree</c:v>
                </c:pt>
              </c:strCache>
            </c:strRef>
          </c:tx>
          <c:spPr>
            <a:solidFill>
              <a:srgbClr val="002060"/>
            </a:solidFill>
            <a:ln>
              <a:noFill/>
            </a:ln>
            <a:effectLst/>
          </c:spPr>
          <c:invertIfNegative val="0"/>
          <c:cat>
            <c:strRef>
              <c:f>Sheet10!$A$2:$A$14</c:f>
              <c:strCache>
                <c:ptCount val="12"/>
                <c:pt idx="0">
                  <c:v>Overall, I had a satisfying
educational experience at
A&amp;M-Commerce.</c:v>
                </c:pt>
                <c:pt idx="1">
                  <c:v>I feel well connected with the
A&amp;M-Commerce community</c:v>
                </c:pt>
                <c:pt idx="2">
                  <c:v>I would definitely recommend
A&amp;M-Commerce to
prospective students.</c:v>
                </c:pt>
                <c:pt idx="3">
                  <c:v>Currently, I feel connected to
A&amp;M-Commerce</c:v>
                </c:pt>
                <c:pt idx="4">
                  <c:v>I felt a sense of community in
my time at A&amp;M-Commerce.</c:v>
                </c:pt>
                <c:pt idx="5">
                  <c:v>If I could start over, I would
choose to graduate with the
same major.</c:v>
                </c:pt>
                <c:pt idx="6">
                  <c:v>If I could start over, I would
still choose A&amp;M-Commerce.</c:v>
                </c:pt>
                <c:pt idx="7">
                  <c:v>My academic program had
high standards</c:v>
                </c:pt>
                <c:pt idx="8">
                  <c:v>My academic program integrated current developments in the field.</c:v>
                </c:pt>
                <c:pt idx="9">
                  <c:v>My academic program was
intellectually challenging and
stimulating.</c:v>
                </c:pt>
                <c:pt idx="10">
                  <c:v>My academic program
encouraged student
collaboration and teamwork</c:v>
                </c:pt>
                <c:pt idx="11">
                  <c:v>My academic program has
prepared me well for my
profession.</c:v>
                </c:pt>
              </c:strCache>
            </c:strRef>
          </c:cat>
          <c:val>
            <c:numRef>
              <c:f>Sheet10!$B$2:$B$14</c:f>
              <c:numCache>
                <c:formatCode>0.00%</c:formatCode>
                <c:ptCount val="13"/>
                <c:pt idx="0">
                  <c:v>0.93958648893495689</c:v>
                </c:pt>
                <c:pt idx="1">
                  <c:v>0.66538592911559102</c:v>
                </c:pt>
                <c:pt idx="2">
                  <c:v>0.91874593548387096</c:v>
                </c:pt>
                <c:pt idx="3">
                  <c:v>0.71388983105889481</c:v>
                </c:pt>
                <c:pt idx="4">
                  <c:v>0.68385767741935488</c:v>
                </c:pt>
                <c:pt idx="5">
                  <c:v>0.89422985603415706</c:v>
                </c:pt>
                <c:pt idx="6">
                  <c:v>0.89174192382832251</c:v>
                </c:pt>
                <c:pt idx="7">
                  <c:v>0.93038157524453735</c:v>
                </c:pt>
                <c:pt idx="8">
                  <c:v>0.91872154838709674</c:v>
                </c:pt>
                <c:pt idx="9">
                  <c:v>0.9406344253394413</c:v>
                </c:pt>
                <c:pt idx="10">
                  <c:v>0.90711277419354852</c:v>
                </c:pt>
                <c:pt idx="11">
                  <c:v>0.9185012936610607</c:v>
                </c:pt>
              </c:numCache>
            </c:numRef>
          </c:val>
          <c:extLst>
            <c:ext xmlns:c16="http://schemas.microsoft.com/office/drawing/2014/chart" uri="{C3380CC4-5D6E-409C-BE32-E72D297353CC}">
              <c16:uniqueId val="{00000000-EBAB-4B25-AD31-7BC0592E90F0}"/>
            </c:ext>
          </c:extLst>
        </c:ser>
        <c:ser>
          <c:idx val="1"/>
          <c:order val="1"/>
          <c:tx>
            <c:strRef>
              <c:f>Sheet10!$C$1</c:f>
              <c:strCache>
                <c:ptCount val="1"/>
                <c:pt idx="0">
                  <c:v>Disagree</c:v>
                </c:pt>
              </c:strCache>
            </c:strRef>
          </c:tx>
          <c:spPr>
            <a:solidFill>
              <a:schemeClr val="accent4"/>
            </a:solidFill>
            <a:ln>
              <a:solidFill>
                <a:schemeClr val="accent4">
                  <a:lumMod val="60000"/>
                  <a:lumOff val="40000"/>
                </a:schemeClr>
              </a:solidFill>
            </a:ln>
            <a:effectLst/>
          </c:spPr>
          <c:invertIfNegative val="0"/>
          <c:cat>
            <c:strRef>
              <c:f>Sheet10!$A$2:$A$14</c:f>
              <c:strCache>
                <c:ptCount val="12"/>
                <c:pt idx="0">
                  <c:v>Overall, I had a satisfying
educational experience at
A&amp;M-Commerce.</c:v>
                </c:pt>
                <c:pt idx="1">
                  <c:v>I feel well connected with the
A&amp;M-Commerce community</c:v>
                </c:pt>
                <c:pt idx="2">
                  <c:v>I would definitely recommend
A&amp;M-Commerce to
prospective students.</c:v>
                </c:pt>
                <c:pt idx="3">
                  <c:v>Currently, I feel connected to
A&amp;M-Commerce</c:v>
                </c:pt>
                <c:pt idx="4">
                  <c:v>I felt a sense of community in
my time at A&amp;M-Commerce.</c:v>
                </c:pt>
                <c:pt idx="5">
                  <c:v>If I could start over, I would
choose to graduate with the
same major.</c:v>
                </c:pt>
                <c:pt idx="6">
                  <c:v>If I could start over, I would
still choose A&amp;M-Commerce.</c:v>
                </c:pt>
                <c:pt idx="7">
                  <c:v>My academic program had
high standards</c:v>
                </c:pt>
                <c:pt idx="8">
                  <c:v>My academic program integrated current developments in the field.</c:v>
                </c:pt>
                <c:pt idx="9">
                  <c:v>My academic program was
intellectually challenging and
stimulating.</c:v>
                </c:pt>
                <c:pt idx="10">
                  <c:v>My academic program
encouraged student
collaboration and teamwork</c:v>
                </c:pt>
                <c:pt idx="11">
                  <c:v>My academic program has
prepared me well for my
profession.</c:v>
                </c:pt>
              </c:strCache>
            </c:strRef>
          </c:cat>
          <c:val>
            <c:numRef>
              <c:f>Sheet10!$C$2:$C$14</c:f>
              <c:numCache>
                <c:formatCode>0.00%</c:formatCode>
                <c:ptCount val="13"/>
                <c:pt idx="0">
                  <c:v>6.0413511065043182E-2</c:v>
                </c:pt>
                <c:pt idx="1">
                  <c:v>0.33461407088440909</c:v>
                </c:pt>
                <c:pt idx="2">
                  <c:v>8.1254064516129043E-2</c:v>
                </c:pt>
                <c:pt idx="3">
                  <c:v>0.28611016894110514</c:v>
                </c:pt>
                <c:pt idx="4">
                  <c:v>0.31614232258064517</c:v>
                </c:pt>
                <c:pt idx="5">
                  <c:v>0.10577014396584297</c:v>
                </c:pt>
                <c:pt idx="6">
                  <c:v>0.10825807617167742</c:v>
                </c:pt>
                <c:pt idx="7">
                  <c:v>6.9618424755462607E-2</c:v>
                </c:pt>
                <c:pt idx="8">
                  <c:v>8.127845161290323E-2</c:v>
                </c:pt>
                <c:pt idx="9">
                  <c:v>5.9365574660558758E-2</c:v>
                </c:pt>
                <c:pt idx="10">
                  <c:v>9.288722580645159E-2</c:v>
                </c:pt>
                <c:pt idx="11">
                  <c:v>8.14987063389392E-2</c:v>
                </c:pt>
              </c:numCache>
            </c:numRef>
          </c:val>
          <c:extLst>
            <c:ext xmlns:c16="http://schemas.microsoft.com/office/drawing/2014/chart" uri="{C3380CC4-5D6E-409C-BE32-E72D297353CC}">
              <c16:uniqueId val="{00000001-EBAB-4B25-AD31-7BC0592E90F0}"/>
            </c:ext>
          </c:extLst>
        </c:ser>
        <c:dLbls>
          <c:showLegendKey val="0"/>
          <c:showVal val="0"/>
          <c:showCatName val="0"/>
          <c:showSerName val="0"/>
          <c:showPercent val="0"/>
          <c:showBubbleSize val="0"/>
        </c:dLbls>
        <c:gapWidth val="219"/>
        <c:overlap val="-27"/>
        <c:axId val="672383144"/>
        <c:axId val="672383472"/>
        <c:extLst>
          <c:ext xmlns:c15="http://schemas.microsoft.com/office/drawing/2012/chart" uri="{02D57815-91ED-43cb-92C2-25804820EDAC}">
            <c15:filteredBarSeries>
              <c15:ser>
                <c:idx val="2"/>
                <c:order val="2"/>
                <c:tx>
                  <c:strRef>
                    <c:extLst>
                      <c:ext uri="{02D57815-91ED-43cb-92C2-25804820EDAC}">
                        <c15:formulaRef>
                          <c15:sqref>Sheet10!$D$1</c15:sqref>
                        </c15:formulaRef>
                      </c:ext>
                    </c:extLst>
                    <c:strCache>
                      <c:ptCount val="1"/>
                    </c:strCache>
                  </c:strRef>
                </c:tx>
                <c:spPr>
                  <a:solidFill>
                    <a:schemeClr val="accent3"/>
                  </a:solidFill>
                  <a:ln>
                    <a:noFill/>
                  </a:ln>
                  <a:effectLst/>
                </c:spPr>
                <c:invertIfNegative val="0"/>
                <c:cat>
                  <c:strRef>
                    <c:extLst>
                      <c:ext uri="{02D57815-91ED-43cb-92C2-25804820EDAC}">
                        <c15:formulaRef>
                          <c15:sqref>Sheet10!$A$2:$A$14</c15:sqref>
                        </c15:formulaRef>
                      </c:ext>
                    </c:extLst>
                    <c:strCache>
                      <c:ptCount val="12"/>
                      <c:pt idx="0">
                        <c:v>Overall, I had a satisfying
educational experience at
A&amp;M-Commerce.</c:v>
                      </c:pt>
                      <c:pt idx="1">
                        <c:v>I feel well connected with the
A&amp;M-Commerce community</c:v>
                      </c:pt>
                      <c:pt idx="2">
                        <c:v>I would definitely recommend
A&amp;M-Commerce to
prospective students.</c:v>
                      </c:pt>
                      <c:pt idx="3">
                        <c:v>Currently, I feel connected to
A&amp;M-Commerce</c:v>
                      </c:pt>
                      <c:pt idx="4">
                        <c:v>I felt a sense of community in
my time at A&amp;M-Commerce.</c:v>
                      </c:pt>
                      <c:pt idx="5">
                        <c:v>If I could start over, I would
choose to graduate with the
same major.</c:v>
                      </c:pt>
                      <c:pt idx="6">
                        <c:v>If I could start over, I would
still choose A&amp;M-Commerce.</c:v>
                      </c:pt>
                      <c:pt idx="7">
                        <c:v>My academic program had
high standards</c:v>
                      </c:pt>
                      <c:pt idx="8">
                        <c:v>My academic program integrated current developments in the field.</c:v>
                      </c:pt>
                      <c:pt idx="9">
                        <c:v>My academic program was
intellectually challenging and
stimulating.</c:v>
                      </c:pt>
                      <c:pt idx="10">
                        <c:v>My academic program
encouraged student
collaboration and teamwork</c:v>
                      </c:pt>
                      <c:pt idx="11">
                        <c:v>My academic program has
prepared me well for my
profession.</c:v>
                      </c:pt>
                    </c:strCache>
                  </c:strRef>
                </c:cat>
                <c:val>
                  <c:numRef>
                    <c:extLst>
                      <c:ext uri="{02D57815-91ED-43cb-92C2-25804820EDAC}">
                        <c15:formulaRef>
                          <c15:sqref>Sheet10!$D$2:$D$14</c15:sqref>
                        </c15:formulaRef>
                      </c:ext>
                    </c:extLst>
                    <c:numCache>
                      <c:formatCode>General</c:formatCode>
                      <c:ptCount val="13"/>
                    </c:numCache>
                  </c:numRef>
                </c:val>
                <c:extLst>
                  <c:ext xmlns:c16="http://schemas.microsoft.com/office/drawing/2014/chart" uri="{C3380CC4-5D6E-409C-BE32-E72D297353CC}">
                    <c16:uniqueId val="{00000002-EBAB-4B25-AD31-7BC0592E90F0}"/>
                  </c:ext>
                </c:extLst>
              </c15:ser>
            </c15:filteredBarSeries>
          </c:ext>
        </c:extLst>
      </c:barChart>
      <c:catAx>
        <c:axId val="67238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383472"/>
        <c:crosses val="autoZero"/>
        <c:auto val="1"/>
        <c:lblAlgn val="ctr"/>
        <c:lblOffset val="100"/>
        <c:noMultiLvlLbl val="0"/>
      </c:catAx>
      <c:valAx>
        <c:axId val="672383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383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Undergraduate Satisfaction</a:t>
            </a:r>
            <a:r>
              <a:rPr lang="en-US" baseline="0"/>
              <a:t> Survey 2021/2022 Academic Session</a:t>
            </a:r>
            <a:endParaRPr lang="en-US"/>
          </a:p>
        </c:rich>
      </c:tx>
      <c:layout>
        <c:manualLayout>
          <c:xMode val="edge"/>
          <c:yMode val="edge"/>
          <c:x val="0.134152668416447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 (2)'!$B$1</c:f>
              <c:strCache>
                <c:ptCount val="1"/>
                <c:pt idx="0">
                  <c:v>Agree</c:v>
                </c:pt>
              </c:strCache>
            </c:strRef>
          </c:tx>
          <c:spPr>
            <a:solidFill>
              <a:schemeClr val="accent5">
                <a:lumMod val="50000"/>
              </a:schemeClr>
            </a:solidFill>
            <a:ln>
              <a:noFill/>
            </a:ln>
            <a:effectLst/>
          </c:spPr>
          <c:invertIfNegative val="0"/>
          <c:cat>
            <c:strRef>
              <c:f>'Sheet2 (2)'!$A$2:$A$13</c:f>
              <c:strCache>
                <c:ptCount val="12"/>
                <c:pt idx="0">
                  <c:v>Overall, I had a satisfying
educational experience at
A&amp;M-Commerce.</c:v>
                </c:pt>
                <c:pt idx="1">
                  <c:v>I feel well connected with the
A&amp;M-Commerce community</c:v>
                </c:pt>
                <c:pt idx="2">
                  <c:v>I would definitely recommend
A&amp;M-Commerce to
prospective students.</c:v>
                </c:pt>
                <c:pt idx="3">
                  <c:v>Currently, I feel connected to
A&amp;M-Commerce</c:v>
                </c:pt>
                <c:pt idx="4">
                  <c:v>I felt a sense of community in
my time at A&amp;M-Commerce.</c:v>
                </c:pt>
                <c:pt idx="5">
                  <c:v>If I could start over, I would
choose to graduate with the
same major.</c:v>
                </c:pt>
                <c:pt idx="6">
                  <c:v>If I could start over, I would
still choose A&amp;M-Commerce.</c:v>
                </c:pt>
                <c:pt idx="7">
                  <c:v>My academic program had
high standards</c:v>
                </c:pt>
                <c:pt idx="8">
                  <c:v>My academic program integrated current developments in the field.</c:v>
                </c:pt>
                <c:pt idx="9">
                  <c:v>My academic program was
intellectually challenging and
stimulating.</c:v>
                </c:pt>
                <c:pt idx="10">
                  <c:v>My academic program
encouraged student
collaboration and teamwork</c:v>
                </c:pt>
                <c:pt idx="11">
                  <c:v>My academic program has
prepared me well for my
profession.</c:v>
                </c:pt>
              </c:strCache>
            </c:strRef>
          </c:cat>
          <c:val>
            <c:numRef>
              <c:f>'Sheet2 (2)'!$B$2:$B$13</c:f>
              <c:numCache>
                <c:formatCode>0.00%</c:formatCode>
                <c:ptCount val="12"/>
                <c:pt idx="0">
                  <c:v>0.9246511627906977</c:v>
                </c:pt>
                <c:pt idx="1">
                  <c:v>0.72346368715083798</c:v>
                </c:pt>
                <c:pt idx="2">
                  <c:v>0.90130353817504649</c:v>
                </c:pt>
                <c:pt idx="3">
                  <c:v>0.75514018691588791</c:v>
                </c:pt>
                <c:pt idx="4">
                  <c:v>0.75256769374416432</c:v>
                </c:pt>
                <c:pt idx="5">
                  <c:v>0.79700654817586525</c:v>
                </c:pt>
                <c:pt idx="6">
                  <c:v>0.85794392523364493</c:v>
                </c:pt>
                <c:pt idx="7">
                  <c:v>0.93090569561157799</c:v>
                </c:pt>
                <c:pt idx="8">
                  <c:v>0.91861552853133766</c:v>
                </c:pt>
                <c:pt idx="9">
                  <c:v>0.94687791239515373</c:v>
                </c:pt>
                <c:pt idx="10">
                  <c:v>0.87033582089552231</c:v>
                </c:pt>
                <c:pt idx="11">
                  <c:v>0.8899253731343284</c:v>
                </c:pt>
              </c:numCache>
            </c:numRef>
          </c:val>
          <c:extLst>
            <c:ext xmlns:c16="http://schemas.microsoft.com/office/drawing/2014/chart" uri="{C3380CC4-5D6E-409C-BE32-E72D297353CC}">
              <c16:uniqueId val="{00000000-4394-4FAF-B384-ADEFF62A4A15}"/>
            </c:ext>
          </c:extLst>
        </c:ser>
        <c:ser>
          <c:idx val="1"/>
          <c:order val="1"/>
          <c:tx>
            <c:strRef>
              <c:f>'Sheet2 (2)'!$C$1</c:f>
              <c:strCache>
                <c:ptCount val="1"/>
                <c:pt idx="0">
                  <c:v>Disagree</c:v>
                </c:pt>
              </c:strCache>
            </c:strRef>
          </c:tx>
          <c:spPr>
            <a:solidFill>
              <a:schemeClr val="accent4"/>
            </a:solidFill>
            <a:ln>
              <a:noFill/>
            </a:ln>
            <a:effectLst/>
          </c:spPr>
          <c:invertIfNegative val="0"/>
          <c:cat>
            <c:strRef>
              <c:f>'Sheet2 (2)'!$A$2:$A$13</c:f>
              <c:strCache>
                <c:ptCount val="12"/>
                <c:pt idx="0">
                  <c:v>Overall, I had a satisfying
educational experience at
A&amp;M-Commerce.</c:v>
                </c:pt>
                <c:pt idx="1">
                  <c:v>I feel well connected with the
A&amp;M-Commerce community</c:v>
                </c:pt>
                <c:pt idx="2">
                  <c:v>I would definitely recommend
A&amp;M-Commerce to
prospective students.</c:v>
                </c:pt>
                <c:pt idx="3">
                  <c:v>Currently, I feel connected to
A&amp;M-Commerce</c:v>
                </c:pt>
                <c:pt idx="4">
                  <c:v>I felt a sense of community in
my time at A&amp;M-Commerce.</c:v>
                </c:pt>
                <c:pt idx="5">
                  <c:v>If I could start over, I would
choose to graduate with the
same major.</c:v>
                </c:pt>
                <c:pt idx="6">
                  <c:v>If I could start over, I would
still choose A&amp;M-Commerce.</c:v>
                </c:pt>
                <c:pt idx="7">
                  <c:v>My academic program had
high standards</c:v>
                </c:pt>
                <c:pt idx="8">
                  <c:v>My academic program integrated current developments in the field.</c:v>
                </c:pt>
                <c:pt idx="9">
                  <c:v>My academic program was
intellectually challenging and
stimulating.</c:v>
                </c:pt>
                <c:pt idx="10">
                  <c:v>My academic program
encouraged student
collaboration and teamwork</c:v>
                </c:pt>
                <c:pt idx="11">
                  <c:v>My academic program has
prepared me well for my
profession.</c:v>
                </c:pt>
              </c:strCache>
            </c:strRef>
          </c:cat>
          <c:val>
            <c:numRef>
              <c:f>'Sheet2 (2)'!$C$2:$C$13</c:f>
              <c:numCache>
                <c:formatCode>0.00%</c:formatCode>
                <c:ptCount val="12"/>
                <c:pt idx="0">
                  <c:v>7.5348837209302327E-2</c:v>
                </c:pt>
                <c:pt idx="1">
                  <c:v>0.27653631284916202</c:v>
                </c:pt>
                <c:pt idx="2">
                  <c:v>9.8696461824953452E-2</c:v>
                </c:pt>
                <c:pt idx="3">
                  <c:v>0.24485981308411214</c:v>
                </c:pt>
                <c:pt idx="4">
                  <c:v>0.24743230625583568</c:v>
                </c:pt>
                <c:pt idx="5">
                  <c:v>0.20205799812909259</c:v>
                </c:pt>
                <c:pt idx="6">
                  <c:v>0.14485981308411217</c:v>
                </c:pt>
                <c:pt idx="7">
                  <c:v>7.1895424836601302E-2</c:v>
                </c:pt>
                <c:pt idx="8">
                  <c:v>8.1384471468662303E-2</c:v>
                </c:pt>
                <c:pt idx="9">
                  <c:v>5.3122087604846227E-2</c:v>
                </c:pt>
                <c:pt idx="10">
                  <c:v>0.12966417910447761</c:v>
                </c:pt>
                <c:pt idx="11">
                  <c:v>0.10074626865671642</c:v>
                </c:pt>
              </c:numCache>
            </c:numRef>
          </c:val>
          <c:extLst>
            <c:ext xmlns:c16="http://schemas.microsoft.com/office/drawing/2014/chart" uri="{C3380CC4-5D6E-409C-BE32-E72D297353CC}">
              <c16:uniqueId val="{00000001-4394-4FAF-B384-ADEFF62A4A15}"/>
            </c:ext>
          </c:extLst>
        </c:ser>
        <c:dLbls>
          <c:showLegendKey val="0"/>
          <c:showVal val="0"/>
          <c:showCatName val="0"/>
          <c:showSerName val="0"/>
          <c:showPercent val="0"/>
          <c:showBubbleSize val="0"/>
        </c:dLbls>
        <c:gapWidth val="150"/>
        <c:axId val="768552624"/>
        <c:axId val="768556232"/>
      </c:barChart>
      <c:catAx>
        <c:axId val="768552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556232"/>
        <c:crosses val="autoZero"/>
        <c:auto val="1"/>
        <c:lblAlgn val="ctr"/>
        <c:lblOffset val="100"/>
        <c:noMultiLvlLbl val="0"/>
      </c:catAx>
      <c:valAx>
        <c:axId val="768556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552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102135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356076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55172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315996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281C2-A5AE-974F-828B-7845AA513D6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105855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3281C2-A5AE-974F-828B-7845AA513D6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405618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3281C2-A5AE-974F-828B-7845AA513D6B}"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276410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3281C2-A5AE-974F-828B-7845AA513D6B}"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37620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281C2-A5AE-974F-828B-7845AA513D6B}"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264594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F43281C2-A5AE-974F-828B-7845AA513D6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415188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F43281C2-A5AE-974F-828B-7845AA513D6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256629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F43281C2-A5AE-974F-828B-7845AA513D6B}" type="datetimeFigureOut">
              <a:rPr lang="en-US" smtClean="0"/>
              <a:t>4/24/2023</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310DF922-420B-5D41-AF74-D5E8B8C67CAB}" type="slidenum">
              <a:rPr lang="en-US" smtClean="0"/>
              <a:t>‹#›</a:t>
            </a:fld>
            <a:endParaRPr lang="en-US"/>
          </a:p>
        </p:txBody>
      </p:sp>
    </p:spTree>
    <p:extLst>
      <p:ext uri="{BB962C8B-B14F-4D97-AF65-F5344CB8AC3E}">
        <p14:creationId xmlns:p14="http://schemas.microsoft.com/office/powerpoint/2010/main" val="354194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EF5866-0562-2241-9BC2-1780C5777F08}"/>
              </a:ext>
            </a:extLst>
          </p:cNvPr>
          <p:cNvGrpSpPr/>
          <p:nvPr/>
        </p:nvGrpSpPr>
        <p:grpSpPr>
          <a:xfrm>
            <a:off x="-8456" y="-182880"/>
            <a:ext cx="32926856" cy="8452765"/>
            <a:chOff x="-171450" y="-734977"/>
            <a:chExt cx="33261300" cy="8742758"/>
          </a:xfrm>
        </p:grpSpPr>
        <p:sp>
          <p:nvSpPr>
            <p:cNvPr id="6" name="Rectangle 5">
              <a:extLst>
                <a:ext uri="{FF2B5EF4-FFF2-40B4-BE49-F238E27FC236}">
                  <a16:creationId xmlns:a16="http://schemas.microsoft.com/office/drawing/2014/main" id="{A0EF0F4A-929D-A649-8BEE-CC2D03BD7B81}"/>
                </a:ext>
              </a:extLst>
            </p:cNvPr>
            <p:cNvSpPr/>
            <p:nvPr/>
          </p:nvSpPr>
          <p:spPr>
            <a:xfrm>
              <a:off x="-171450" y="-734977"/>
              <a:ext cx="33261300" cy="8742758"/>
            </a:xfrm>
            <a:prstGeom prst="rect">
              <a:avLst/>
            </a:prstGeom>
            <a:solidFill>
              <a:srgbClr val="00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54"/>
                </a:solidFill>
              </a:endParaRPr>
            </a:p>
          </p:txBody>
        </p:sp>
        <p:cxnSp>
          <p:nvCxnSpPr>
            <p:cNvPr id="8" name="Straight Connector 7">
              <a:extLst>
                <a:ext uri="{FF2B5EF4-FFF2-40B4-BE49-F238E27FC236}">
                  <a16:creationId xmlns:a16="http://schemas.microsoft.com/office/drawing/2014/main" id="{F1C1AB26-E58B-8C46-B53E-22ACBF995D32}"/>
                </a:ext>
              </a:extLst>
            </p:cNvPr>
            <p:cNvCxnSpPr/>
            <p:nvPr/>
          </p:nvCxnSpPr>
          <p:spPr>
            <a:xfrm>
              <a:off x="-171450" y="7952874"/>
              <a:ext cx="33261300" cy="0"/>
            </a:xfrm>
            <a:prstGeom prst="line">
              <a:avLst/>
            </a:prstGeom>
            <a:ln w="127000">
              <a:solidFill>
                <a:srgbClr val="E5AD27"/>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BAD06B2-8CDA-7D4B-BEE7-D4943F1D53B9}"/>
              </a:ext>
            </a:extLst>
          </p:cNvPr>
          <p:cNvSpPr>
            <a:spLocks noGrp="1"/>
          </p:cNvSpPr>
          <p:nvPr>
            <p:ph type="ctrTitle"/>
          </p:nvPr>
        </p:nvSpPr>
        <p:spPr>
          <a:xfrm>
            <a:off x="3396996" y="3022551"/>
            <a:ext cx="26124408" cy="2521079"/>
          </a:xfrm>
        </p:spPr>
        <p:txBody>
          <a:bodyPr anchor="ctr">
            <a:normAutofit/>
          </a:bodyPr>
          <a:lstStyle/>
          <a:p>
            <a:r>
              <a:rPr lang="en-US" sz="7200" b="1" dirty="0" smtClean="0">
                <a:solidFill>
                  <a:schemeClr val="bg1"/>
                </a:solidFill>
                <a:latin typeface="Arial" panose="020B0604020202020204" pitchFamily="34" charset="0"/>
                <a:cs typeface="Arial" panose="020B0604020202020204" pitchFamily="34" charset="0"/>
              </a:rPr>
              <a:t> </a:t>
            </a:r>
            <a:r>
              <a:rPr lang="en-US" sz="7200" b="1" dirty="0">
                <a:solidFill>
                  <a:schemeClr val="bg1"/>
                </a:solidFill>
              </a:rPr>
              <a:t>Graduation Exit Survey </a:t>
            </a:r>
            <a:r>
              <a:rPr lang="en-US" sz="7200" b="1" dirty="0" smtClean="0">
                <a:solidFill>
                  <a:schemeClr val="bg1"/>
                </a:solidFill>
              </a:rPr>
              <a:t>of Texas A&amp;M University-Commerce </a:t>
            </a:r>
            <a:r>
              <a:rPr lang="en-US" sz="7200" b="1" dirty="0">
                <a:solidFill>
                  <a:schemeClr val="bg1"/>
                </a:solidFill>
              </a:rPr>
              <a:t>Students: Understanding Student Experiences and Perceptions.</a:t>
            </a:r>
            <a:endParaRPr lang="en-US" sz="7200" dirty="0">
              <a:solidFill>
                <a:schemeClr val="bg1"/>
              </a:solidFill>
            </a:endParaRPr>
          </a:p>
        </p:txBody>
      </p:sp>
      <p:sp>
        <p:nvSpPr>
          <p:cNvPr id="4" name="Title 1">
            <a:extLst>
              <a:ext uri="{FF2B5EF4-FFF2-40B4-BE49-F238E27FC236}">
                <a16:creationId xmlns:a16="http://schemas.microsoft.com/office/drawing/2014/main" id="{1EC9D9BD-3AEA-574A-8FD9-2ADA7EB4115B}"/>
              </a:ext>
            </a:extLst>
          </p:cNvPr>
          <p:cNvSpPr txBox="1">
            <a:spLocks/>
          </p:cNvSpPr>
          <p:nvPr/>
        </p:nvSpPr>
        <p:spPr>
          <a:xfrm>
            <a:off x="2468880" y="5311508"/>
            <a:ext cx="27980640" cy="1844961"/>
          </a:xfrm>
          <a:prstGeom prst="rect">
            <a:avLst/>
          </a:prstGeom>
        </p:spPr>
        <p:txBody>
          <a:bodyPr vert="horz" lIns="91440" tIns="45720" rIns="91440" bIns="45720" rtlCol="0" anchor="ctr">
            <a:normAutofit/>
          </a:bodyPr>
          <a:lstStyle>
            <a:lvl1pPr algn="ctr" defTabSz="3291840" rtl="0" eaLnBrk="1" latinLnBrk="0" hangingPunct="1">
              <a:lnSpc>
                <a:spcPct val="90000"/>
              </a:lnSpc>
              <a:spcBef>
                <a:spcPct val="0"/>
              </a:spcBef>
              <a:buNone/>
              <a:defRPr sz="21600" kern="1200">
                <a:solidFill>
                  <a:schemeClr val="tx1"/>
                </a:solidFill>
                <a:latin typeface="+mj-lt"/>
                <a:ea typeface="+mj-ea"/>
                <a:cs typeface="+mj-cs"/>
              </a:defRPr>
            </a:lvl1pPr>
          </a:lstStyle>
          <a:p>
            <a:r>
              <a:rPr lang="en-US" sz="5400" dirty="0" smtClean="0">
                <a:solidFill>
                  <a:srgbClr val="E5AD27"/>
                </a:solidFill>
                <a:latin typeface="Arial" panose="020B0604020202020204" pitchFamily="34" charset="0"/>
                <a:cs typeface="Arial" panose="020B0604020202020204" pitchFamily="34" charset="0"/>
              </a:rPr>
              <a:t>MICHAEL  ADESANYA</a:t>
            </a:r>
            <a:endParaRPr lang="en-US" sz="5400" dirty="0">
              <a:solidFill>
                <a:srgbClr val="E5AD27"/>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AE8BBAB-20F4-8B4E-978E-0796AF2265E1}"/>
              </a:ext>
            </a:extLst>
          </p:cNvPr>
          <p:cNvSpPr txBox="1">
            <a:spLocks/>
          </p:cNvSpPr>
          <p:nvPr/>
        </p:nvSpPr>
        <p:spPr>
          <a:xfrm>
            <a:off x="2468879" y="6900437"/>
            <a:ext cx="28187583" cy="976137"/>
          </a:xfrm>
          <a:prstGeom prst="rect">
            <a:avLst/>
          </a:prstGeom>
        </p:spPr>
        <p:txBody>
          <a:bodyPr vert="horz" lIns="91440" tIns="45720" rIns="91440" bIns="45720" rtlCol="0" anchor="ctr">
            <a:normAutofit/>
          </a:bodyPr>
          <a:lstStyle>
            <a:lvl1pPr algn="ctr" defTabSz="3291840" rtl="0" eaLnBrk="1" latinLnBrk="0" hangingPunct="1">
              <a:lnSpc>
                <a:spcPct val="90000"/>
              </a:lnSpc>
              <a:spcBef>
                <a:spcPct val="0"/>
              </a:spcBef>
              <a:buNone/>
              <a:defRPr sz="21600" kern="1200">
                <a:solidFill>
                  <a:schemeClr val="tx1"/>
                </a:solidFill>
                <a:latin typeface="+mj-lt"/>
                <a:ea typeface="+mj-ea"/>
                <a:cs typeface="+mj-cs"/>
              </a:defRPr>
            </a:lvl1pPr>
          </a:lstStyle>
          <a:p>
            <a:r>
              <a:rPr lang="en-US" sz="5400" dirty="0" smtClean="0">
                <a:solidFill>
                  <a:schemeClr val="bg1"/>
                </a:solidFill>
                <a:latin typeface="Arial" panose="020B0604020202020204" pitchFamily="34" charset="0"/>
                <a:cs typeface="Arial" panose="020B0604020202020204" pitchFamily="34" charset="0"/>
              </a:rPr>
              <a:t>Department of Institutional Effectiveness and Research </a:t>
            </a:r>
            <a:r>
              <a:rPr lang="en-US" sz="5400" dirty="0">
                <a:solidFill>
                  <a:srgbClr val="E5AD27"/>
                </a:solidFill>
                <a:latin typeface="Arial" panose="020B0604020202020204" pitchFamily="34" charset="0"/>
                <a:cs typeface="Arial" panose="020B0604020202020204" pitchFamily="34" charset="0"/>
              </a:rPr>
              <a:t>|</a:t>
            </a:r>
            <a:r>
              <a:rPr lang="en-US" sz="5400" dirty="0">
                <a:solidFill>
                  <a:schemeClr val="bg1"/>
                </a:solidFill>
                <a:latin typeface="Arial" panose="020B0604020202020204" pitchFamily="34" charset="0"/>
                <a:cs typeface="Arial" panose="020B0604020202020204" pitchFamily="34" charset="0"/>
              </a:rPr>
              <a:t> </a:t>
            </a:r>
            <a:r>
              <a:rPr lang="en-US" sz="5400" dirty="0" smtClean="0">
                <a:solidFill>
                  <a:schemeClr val="bg1"/>
                </a:solidFill>
                <a:latin typeface="Arial" panose="020B0604020202020204" pitchFamily="34" charset="0"/>
                <a:cs typeface="Arial" panose="020B0604020202020204" pitchFamily="34" charset="0"/>
              </a:rPr>
              <a:t>Dr. Dan Su, Alison Soeder</a:t>
            </a:r>
            <a:r>
              <a:rPr lang="en-US" sz="5400" dirty="0">
                <a:solidFill>
                  <a:schemeClr val="bg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8909FFED-E07D-1741-8C87-48959D4FF2CB}"/>
              </a:ext>
            </a:extLst>
          </p:cNvPr>
          <p:cNvPicPr>
            <a:picLocks noChangeAspect="1"/>
          </p:cNvPicPr>
          <p:nvPr/>
        </p:nvPicPr>
        <p:blipFill>
          <a:blip r:embed="rId2"/>
          <a:stretch>
            <a:fillRect/>
          </a:stretch>
        </p:blipFill>
        <p:spPr>
          <a:xfrm>
            <a:off x="12118651" y="396242"/>
            <a:ext cx="8681098" cy="2723694"/>
          </a:xfrm>
          <a:prstGeom prst="rect">
            <a:avLst/>
          </a:prstGeom>
        </p:spPr>
      </p:pic>
      <p:sp>
        <p:nvSpPr>
          <p:cNvPr id="16" name="TextBox 15"/>
          <p:cNvSpPr txBox="1"/>
          <p:nvPr/>
        </p:nvSpPr>
        <p:spPr>
          <a:xfrm>
            <a:off x="-8456" y="8555828"/>
            <a:ext cx="17615861" cy="13258800"/>
          </a:xfrm>
          <a:prstGeom prst="rect">
            <a:avLst/>
          </a:prstGeom>
          <a:noFill/>
          <a:ln w="76200">
            <a:solidFill>
              <a:schemeClr val="accent4"/>
            </a:solidFill>
          </a:ln>
        </p:spPr>
        <p:txBody>
          <a:bodyPr wrap="square" rtlCol="0">
            <a:spAutoFit/>
          </a:bodyPr>
          <a:lstStyle/>
          <a:p>
            <a:r>
              <a:rPr lang="en-US" sz="4400" b="1" dirty="0" smtClean="0"/>
              <a:t>                                                            </a:t>
            </a:r>
            <a:r>
              <a:rPr lang="en-US" sz="3600" b="1" dirty="0" smtClean="0"/>
              <a:t>BACKGROUND</a:t>
            </a:r>
            <a:endParaRPr lang="en-US" sz="3600" dirty="0"/>
          </a:p>
          <a:p>
            <a:pPr marL="571500" lvl="0" indent="-571500" algn="just">
              <a:buFont typeface="Arial" panose="020B0604020202020204" pitchFamily="34" charset="0"/>
              <a:buChar char="•"/>
            </a:pPr>
            <a:r>
              <a:rPr lang="en-US" sz="3600" dirty="0"/>
              <a:t>T</a:t>
            </a:r>
            <a:r>
              <a:rPr lang="en-US" sz="3600" dirty="0" smtClean="0"/>
              <a:t>exas </a:t>
            </a:r>
            <a:r>
              <a:rPr lang="en-US" sz="3600" dirty="0"/>
              <a:t>A&amp;M University–Commerce is a public university in Commerce, Texas. With an enrollment of </a:t>
            </a:r>
            <a:r>
              <a:rPr lang="en-US" sz="3600" dirty="0" smtClean="0"/>
              <a:t>just under 11,000 students </a:t>
            </a:r>
            <a:r>
              <a:rPr lang="en-US" sz="3600" dirty="0"/>
              <a:t>as of fall </a:t>
            </a:r>
            <a:r>
              <a:rPr lang="en-US" sz="3600" dirty="0" smtClean="0"/>
              <a:t>2021</a:t>
            </a:r>
            <a:r>
              <a:rPr lang="en-US" sz="3600" dirty="0"/>
              <a:t> , the university is the third-largest institution in the Texas A&amp;M University System. Founded in 1889, the institution is also the fourth-oldest state university or college in the State of </a:t>
            </a:r>
            <a:r>
              <a:rPr lang="en-US" sz="3600" dirty="0" smtClean="0"/>
              <a:t>Texas.</a:t>
            </a:r>
          </a:p>
          <a:p>
            <a:pPr marL="571500" lvl="0" indent="-571500" algn="just">
              <a:buFont typeface="Arial" panose="020B0604020202020204" pitchFamily="34" charset="0"/>
              <a:buChar char="•"/>
            </a:pPr>
            <a:r>
              <a:rPr lang="en-US" sz="3600" dirty="0"/>
              <a:t>T</a:t>
            </a:r>
            <a:r>
              <a:rPr lang="en-US" sz="3600" dirty="0" smtClean="0"/>
              <a:t>he </a:t>
            </a:r>
            <a:r>
              <a:rPr lang="en-US" sz="3600" dirty="0"/>
              <a:t>University aims to transform its students’ lives by providing a transformative and experiential education that prepares students for a rapidly changing </a:t>
            </a:r>
            <a:r>
              <a:rPr lang="en-US" sz="3600" dirty="0" smtClean="0"/>
              <a:t>world.</a:t>
            </a:r>
          </a:p>
          <a:p>
            <a:pPr marL="571500" lvl="0" indent="-571500" algn="just">
              <a:buFont typeface="Arial" panose="020B0604020202020204" pitchFamily="34" charset="0"/>
              <a:buChar char="•"/>
            </a:pPr>
            <a:r>
              <a:rPr lang="en-US" sz="3600" dirty="0" smtClean="0"/>
              <a:t>A&amp;M-Commerce </a:t>
            </a:r>
            <a:r>
              <a:rPr lang="en-US" sz="3600" dirty="0"/>
              <a:t>conducts a Graduation Exit Survey every year since 2015 to gather information about students' experiences and perceptions of their time at the university</a:t>
            </a:r>
            <a:r>
              <a:rPr lang="en-US" sz="3600" dirty="0" smtClean="0"/>
              <a:t>.</a:t>
            </a:r>
          </a:p>
          <a:p>
            <a:pPr marL="571500" lvl="0" indent="-571500">
              <a:buFont typeface="Arial" panose="020B0604020202020204" pitchFamily="34" charset="0"/>
              <a:buChar char="•"/>
            </a:pPr>
            <a:endParaRPr lang="en-US" sz="3600" dirty="0"/>
          </a:p>
          <a:p>
            <a:pPr algn="ctr"/>
            <a:r>
              <a:rPr lang="en-US" sz="3600" dirty="0"/>
              <a:t>  </a:t>
            </a:r>
            <a:r>
              <a:rPr lang="en-US" sz="3600" dirty="0" smtClean="0"/>
              <a:t>  </a:t>
            </a:r>
            <a:r>
              <a:rPr lang="en-US" sz="3600" b="1" dirty="0" smtClean="0"/>
              <a:t>RESEARCH QUESTIONS/OBJECTIVES</a:t>
            </a:r>
          </a:p>
          <a:p>
            <a:pPr algn="just"/>
            <a:r>
              <a:rPr lang="en-US" sz="3600" dirty="0" smtClean="0"/>
              <a:t>This </a:t>
            </a:r>
            <a:r>
              <a:rPr lang="en-US" sz="3600" dirty="0"/>
              <a:t>study intends to analyze the Graduation Exit Survey </a:t>
            </a:r>
            <a:r>
              <a:rPr lang="en-US" sz="3600" dirty="0" smtClean="0"/>
              <a:t>data for undergraduate and graduate students in the 2021/2022 academic year. The study intends to </a:t>
            </a:r>
            <a:r>
              <a:rPr lang="en-US" sz="3600" dirty="0"/>
              <a:t>identify, analyze and make recommendations </a:t>
            </a:r>
            <a:r>
              <a:rPr lang="en-US" sz="3600" dirty="0" smtClean="0"/>
              <a:t>around </a:t>
            </a:r>
            <a:r>
              <a:rPr lang="en-US" sz="3600" dirty="0"/>
              <a:t>areas where students felt satisfied or dissatisfied with their experience at </a:t>
            </a:r>
            <a:r>
              <a:rPr lang="en-US" sz="3600" dirty="0" smtClean="0"/>
              <a:t>A&amp;M-Commerce by answering the following questions</a:t>
            </a:r>
            <a:endParaRPr lang="en-US" sz="3600" dirty="0"/>
          </a:p>
          <a:p>
            <a:pPr algn="just"/>
            <a:r>
              <a:rPr lang="en-US" sz="3600" dirty="0" smtClean="0"/>
              <a:t> </a:t>
            </a:r>
          </a:p>
          <a:p>
            <a:pPr marL="457200" lvl="0" indent="-457200" algn="just">
              <a:buFont typeface="Arial" panose="020B0604020202020204" pitchFamily="34" charset="0"/>
              <a:buChar char="•"/>
            </a:pPr>
            <a:r>
              <a:rPr lang="en-US" sz="3600" dirty="0" smtClean="0"/>
              <a:t>How </a:t>
            </a:r>
            <a:r>
              <a:rPr lang="en-US" sz="3600" dirty="0"/>
              <a:t>satisfied are A&amp;M-Commerce graduating students with their overall academic </a:t>
            </a:r>
            <a:r>
              <a:rPr lang="en-US" sz="3600" dirty="0" smtClean="0"/>
              <a:t>experience?</a:t>
            </a:r>
          </a:p>
          <a:p>
            <a:pPr marL="457200" lvl="0" indent="-457200" algn="just">
              <a:buFont typeface="Arial" panose="020B0604020202020204" pitchFamily="34" charset="0"/>
              <a:buChar char="•"/>
            </a:pPr>
            <a:r>
              <a:rPr lang="en-US" sz="3600" dirty="0" smtClean="0"/>
              <a:t>How </a:t>
            </a:r>
            <a:r>
              <a:rPr lang="en-US" sz="3600" dirty="0"/>
              <a:t>well does A&amp;M-Commerce prepare graduating students for their careers or further </a:t>
            </a:r>
            <a:r>
              <a:rPr lang="en-US" sz="3600" dirty="0" smtClean="0"/>
              <a:t>education?</a:t>
            </a:r>
          </a:p>
          <a:p>
            <a:pPr marL="457200" lvl="0" indent="-457200" algn="just">
              <a:buFont typeface="Arial" panose="020B0604020202020204" pitchFamily="34" charset="0"/>
              <a:buChar char="•"/>
            </a:pPr>
            <a:r>
              <a:rPr lang="en-US" sz="3600" dirty="0" smtClean="0"/>
              <a:t>What </a:t>
            </a:r>
            <a:r>
              <a:rPr lang="en-US" sz="3600" dirty="0"/>
              <a:t>are the challenges that students face in completing their degree programs at A&amp;M-Commerce</a:t>
            </a:r>
            <a:r>
              <a:rPr lang="en-US" sz="3600" dirty="0" smtClean="0"/>
              <a:t>?</a:t>
            </a:r>
          </a:p>
          <a:p>
            <a:pPr marL="457200" lvl="0" indent="-457200" algn="just">
              <a:buFont typeface="Arial" panose="020B0604020202020204" pitchFamily="34" charset="0"/>
              <a:buChar char="•"/>
            </a:pPr>
            <a:r>
              <a:rPr lang="en-US" sz="3600" dirty="0" smtClean="0"/>
              <a:t>What are the factors that contribute to student satisfaction at A&amp;M-Commerce?</a:t>
            </a:r>
            <a:endParaRPr lang="en-US" sz="3600" dirty="0"/>
          </a:p>
          <a:p>
            <a:r>
              <a:rPr lang="en-US" sz="2400" dirty="0"/>
              <a:t> </a:t>
            </a:r>
            <a:endParaRPr lang="en-US" sz="44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9670" y="21769601"/>
            <a:ext cx="17642918" cy="16002000"/>
          </a:xfrm>
          <a:prstGeom prst="rect">
            <a:avLst/>
          </a:prstGeom>
          <a:noFill/>
          <a:ln w="76200">
            <a:solidFill>
              <a:schemeClr val="accent4"/>
            </a:solidFill>
          </a:ln>
        </p:spPr>
        <p:txBody>
          <a:bodyPr wrap="square" rtlCol="0">
            <a:spAutoFit/>
          </a:bodyPr>
          <a:lstStyle/>
          <a:p>
            <a:pPr algn="ctr"/>
            <a:endParaRPr lang="en-US" sz="3600" b="1" dirty="0" smtClean="0">
              <a:cs typeface="Times New Roman" panose="02020603050405020304" pitchFamily="18" charset="0"/>
            </a:endParaRPr>
          </a:p>
          <a:p>
            <a:pPr algn="ctr"/>
            <a:r>
              <a:rPr lang="en-US" sz="4400" b="1" dirty="0" smtClean="0">
                <a:cs typeface="Times New Roman" panose="02020603050405020304" pitchFamily="18" charset="0"/>
              </a:rPr>
              <a:t>METHODOLOGY</a:t>
            </a:r>
          </a:p>
          <a:p>
            <a:pPr algn="ctr"/>
            <a:endParaRPr lang="en-US" sz="3600" b="1" dirty="0" smtClean="0">
              <a:latin typeface="Times New Roman" panose="02020603050405020304" pitchFamily="18" charset="0"/>
              <a:cs typeface="Times New Roman" panose="02020603050405020304" pitchFamily="18" charset="0"/>
            </a:endParaRPr>
          </a:p>
          <a:p>
            <a:pPr lvl="0" algn="just"/>
            <a:r>
              <a:rPr lang="en-US" sz="3600" dirty="0" smtClean="0"/>
              <a:t>Analyzed </a:t>
            </a:r>
            <a:r>
              <a:rPr lang="en-US" sz="3600" dirty="0"/>
              <a:t>a comprehensive survey instrument that includes multiple-choice, Likert scale items, and open-ended questions </a:t>
            </a:r>
          </a:p>
          <a:p>
            <a:pPr marL="571500" lvl="0" indent="-571500" algn="just">
              <a:buFont typeface="Arial" panose="020B0604020202020204" pitchFamily="34" charset="0"/>
              <a:buChar char="•"/>
            </a:pPr>
            <a:r>
              <a:rPr lang="en-US" sz="3600" dirty="0" smtClean="0"/>
              <a:t>The Survey was administered by the Department of Institutional Effectiveness and Research to </a:t>
            </a:r>
            <a:r>
              <a:rPr lang="en-US" sz="3600" dirty="0"/>
              <a:t>both undergraduate and graduate students, who are completing their programs in the Fall 2021 and Spring 2022 semesters </a:t>
            </a:r>
            <a:r>
              <a:rPr lang="en-US" sz="3600" dirty="0" smtClean="0"/>
              <a:t>respectively.</a:t>
            </a:r>
          </a:p>
          <a:p>
            <a:pPr marL="571500" lvl="0" indent="-571500" algn="just">
              <a:buFont typeface="Arial" panose="020B0604020202020204" pitchFamily="34" charset="0"/>
              <a:buChar char="•"/>
            </a:pPr>
            <a:r>
              <a:rPr lang="en-US" sz="3600" dirty="0"/>
              <a:t>T</a:t>
            </a:r>
            <a:r>
              <a:rPr lang="en-US" sz="3600" dirty="0" smtClean="0"/>
              <a:t>he </a:t>
            </a:r>
            <a:r>
              <a:rPr lang="en-US" sz="3600" dirty="0"/>
              <a:t>responses to the survey </a:t>
            </a:r>
            <a:r>
              <a:rPr lang="en-US" sz="3600" dirty="0" smtClean="0"/>
              <a:t>were </a:t>
            </a:r>
            <a:r>
              <a:rPr lang="en-US" sz="3600" dirty="0"/>
              <a:t>collected using </a:t>
            </a:r>
            <a:r>
              <a:rPr lang="en-US" sz="3600" dirty="0" err="1" smtClean="0"/>
              <a:t>Qualtrics</a:t>
            </a:r>
            <a:r>
              <a:rPr lang="en-US" sz="3600" dirty="0" smtClean="0"/>
              <a:t>.</a:t>
            </a:r>
          </a:p>
          <a:p>
            <a:pPr marL="571500" lvl="0" indent="-571500" algn="just">
              <a:buFont typeface="Arial" panose="020B0604020202020204" pitchFamily="34" charset="0"/>
              <a:buChar char="•"/>
            </a:pPr>
            <a:r>
              <a:rPr lang="en-US" sz="3600" dirty="0" smtClean="0"/>
              <a:t>Data </a:t>
            </a:r>
            <a:r>
              <a:rPr lang="en-US" sz="3600" dirty="0"/>
              <a:t>is analyzed using both descriptive and inferential statistics. Descriptive statistics </a:t>
            </a:r>
            <a:r>
              <a:rPr lang="en-US" sz="3600" dirty="0" smtClean="0"/>
              <a:t>like mean analysis</a:t>
            </a:r>
            <a:r>
              <a:rPr lang="en-US" sz="3600" dirty="0"/>
              <a:t> </a:t>
            </a:r>
            <a:r>
              <a:rPr lang="en-US" sz="3600" dirty="0" smtClean="0"/>
              <a:t>was used to </a:t>
            </a:r>
            <a:r>
              <a:rPr lang="en-US" sz="3600" dirty="0"/>
              <a:t>summarize the data and inferential statistics </a:t>
            </a:r>
            <a:r>
              <a:rPr lang="en-US" sz="3600" dirty="0" smtClean="0"/>
              <a:t>was </a:t>
            </a:r>
            <a:r>
              <a:rPr lang="en-US" sz="3600" dirty="0"/>
              <a:t>used to make generalizations about the student population</a:t>
            </a:r>
            <a:r>
              <a:rPr lang="en-US" sz="3600" dirty="0" smtClean="0"/>
              <a:t>.</a:t>
            </a:r>
          </a:p>
          <a:p>
            <a:pPr marL="571500" lvl="0" indent="-571500" algn="just">
              <a:buFont typeface="Arial" panose="020B0604020202020204" pitchFamily="34" charset="0"/>
              <a:buChar char="•"/>
            </a:pPr>
            <a:r>
              <a:rPr lang="en-US" sz="3600" dirty="0" smtClean="0"/>
              <a:t>Undergraduate response rate: ( 71%, 1127 out of 1579 students)</a:t>
            </a:r>
          </a:p>
          <a:p>
            <a:pPr marL="571500" lvl="0" indent="-571500" algn="just">
              <a:buFont typeface="Arial" panose="020B0604020202020204" pitchFamily="34" charset="0"/>
              <a:buChar char="•"/>
            </a:pPr>
            <a:r>
              <a:rPr lang="en-US" sz="3600" dirty="0" smtClean="0"/>
              <a:t>Graduate response rate: (68%, 812 out of 1119 students)</a:t>
            </a:r>
          </a:p>
          <a:p>
            <a:pPr marL="571500" lvl="0" indent="-571500">
              <a:buFont typeface="Arial" panose="020B0604020202020204" pitchFamily="34" charset="0"/>
              <a:buChar char="•"/>
            </a:pPr>
            <a:endParaRPr lang="en-US" sz="3600" dirty="0"/>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615862" y="8555829"/>
            <a:ext cx="15302538" cy="23052465"/>
          </a:xfrm>
          <a:prstGeom prst="rect">
            <a:avLst/>
          </a:prstGeom>
          <a:noFill/>
          <a:ln w="76200">
            <a:solidFill>
              <a:schemeClr val="accent4"/>
            </a:solidFill>
          </a:ln>
        </p:spPr>
        <p:txBody>
          <a:bodyPr wrap="square" rtlCol="0">
            <a:spAutoFit/>
          </a:bodyPr>
          <a:lstStyle/>
          <a:p>
            <a:pPr algn="ctr"/>
            <a:r>
              <a:rPr lang="en-US" sz="3600" b="1" dirty="0" smtClean="0">
                <a:cs typeface="Times New Roman" panose="02020603050405020304" pitchFamily="18" charset="0"/>
              </a:rPr>
              <a:t>RESULTS</a:t>
            </a:r>
          </a:p>
          <a:p>
            <a:pPr algn="ctr"/>
            <a:endParaRPr lang="en-US" sz="36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t>According to the survey results, a minimum of 85% of the undergraduate participants expressed agreement with statements indicating their satisfaction with the academic and overall experience. Similarly, at least 86% of the graduate participants </a:t>
            </a:r>
            <a:r>
              <a:rPr lang="en-US" sz="3600" dirty="0" smtClean="0"/>
              <a:t>showed </a:t>
            </a:r>
            <a:r>
              <a:rPr lang="en-US" sz="3600" dirty="0"/>
              <a:t>agreement with the same statements.</a:t>
            </a:r>
            <a:endParaRPr lang="en-US" sz="3600" dirty="0" smtClean="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t>  According </a:t>
            </a:r>
            <a:r>
              <a:rPr lang="en-US" sz="3600" dirty="0"/>
              <a:t>to research findings, the leading causes of delayed graduation among undergraduate students are self and family responsibilities, financial constraints, and </a:t>
            </a:r>
            <a:r>
              <a:rPr lang="en-US" sz="3600" dirty="0" smtClean="0"/>
              <a:t>inadequate advising. </a:t>
            </a:r>
            <a:r>
              <a:rPr lang="en-US" sz="3600" dirty="0"/>
              <a:t>Conversely, graduate students attribute their delayed graduation </a:t>
            </a:r>
            <a:r>
              <a:rPr lang="en-US" sz="3600" dirty="0" smtClean="0"/>
              <a:t>to self and </a:t>
            </a:r>
            <a:r>
              <a:rPr lang="en-US" sz="3600" dirty="0"/>
              <a:t>family responsibilities, financial challenges, and the demands of seeking employment opportunities.</a:t>
            </a:r>
            <a:endParaRPr lang="en-US" sz="36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graphicFrame>
        <p:nvGraphicFramePr>
          <p:cNvPr id="30" name="Chart 29"/>
          <p:cNvGraphicFramePr>
            <a:graphicFrameLocks/>
          </p:cNvGraphicFramePr>
          <p:nvPr>
            <p:extLst>
              <p:ext uri="{D42A27DB-BD31-4B8C-83A1-F6EECF244321}">
                <p14:modId xmlns:p14="http://schemas.microsoft.com/office/powerpoint/2010/main" val="966794585"/>
              </p:ext>
            </p:extLst>
          </p:nvPr>
        </p:nvGraphicFramePr>
        <p:xfrm>
          <a:off x="-263841" y="30996515"/>
          <a:ext cx="9995669" cy="6748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a:graphicFrameLocks/>
          </p:cNvGraphicFramePr>
          <p:nvPr>
            <p:extLst>
              <p:ext uri="{D42A27DB-BD31-4B8C-83A1-F6EECF244321}">
                <p14:modId xmlns:p14="http://schemas.microsoft.com/office/powerpoint/2010/main" val="3206092781"/>
              </p:ext>
            </p:extLst>
          </p:nvPr>
        </p:nvGraphicFramePr>
        <p:xfrm>
          <a:off x="9102984" y="30941954"/>
          <a:ext cx="6955970" cy="6516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p:cNvGraphicFramePr>
            <a:graphicFrameLocks/>
          </p:cNvGraphicFramePr>
          <p:nvPr>
            <p:extLst>
              <p:ext uri="{D42A27DB-BD31-4B8C-83A1-F6EECF244321}">
                <p14:modId xmlns:p14="http://schemas.microsoft.com/office/powerpoint/2010/main" val="1533059131"/>
              </p:ext>
            </p:extLst>
          </p:nvPr>
        </p:nvGraphicFramePr>
        <p:xfrm>
          <a:off x="18403158" y="23637838"/>
          <a:ext cx="6612211" cy="6905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2758730107"/>
              </p:ext>
            </p:extLst>
          </p:nvPr>
        </p:nvGraphicFramePr>
        <p:xfrm>
          <a:off x="25802668" y="23667713"/>
          <a:ext cx="5519156" cy="69055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6"/>
          <p:cNvGraphicFramePr>
            <a:graphicFrameLocks/>
          </p:cNvGraphicFramePr>
          <p:nvPr>
            <p:extLst>
              <p:ext uri="{D42A27DB-BD31-4B8C-83A1-F6EECF244321}">
                <p14:modId xmlns:p14="http://schemas.microsoft.com/office/powerpoint/2010/main" val="668227115"/>
              </p:ext>
            </p:extLst>
          </p:nvPr>
        </p:nvGraphicFramePr>
        <p:xfrm>
          <a:off x="26264875" y="12787587"/>
          <a:ext cx="6248172" cy="69898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p:cNvGraphicFramePr>
            <a:graphicFrameLocks/>
          </p:cNvGraphicFramePr>
          <p:nvPr>
            <p:extLst>
              <p:ext uri="{D42A27DB-BD31-4B8C-83A1-F6EECF244321}">
                <p14:modId xmlns:p14="http://schemas.microsoft.com/office/powerpoint/2010/main" val="2541293161"/>
              </p:ext>
            </p:extLst>
          </p:nvPr>
        </p:nvGraphicFramePr>
        <p:xfrm>
          <a:off x="18024049" y="12892097"/>
          <a:ext cx="7452048" cy="6885338"/>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p:cNvSpPr txBox="1"/>
          <p:nvPr/>
        </p:nvSpPr>
        <p:spPr>
          <a:xfrm>
            <a:off x="39670" y="37744602"/>
            <a:ext cx="32870273" cy="4524315"/>
          </a:xfrm>
          <a:prstGeom prst="rect">
            <a:avLst/>
          </a:prstGeom>
          <a:noFill/>
          <a:ln w="76200">
            <a:solidFill>
              <a:schemeClr val="accent4"/>
            </a:solidFill>
          </a:ln>
        </p:spPr>
        <p:txBody>
          <a:bodyPr wrap="square" rtlCol="0">
            <a:spAutoFit/>
          </a:bodyPr>
          <a:lstStyle/>
          <a:p>
            <a:pPr algn="ctr"/>
            <a:r>
              <a:rPr lang="en-US" sz="3600" b="1" dirty="0" smtClean="0">
                <a:cs typeface="Times New Roman" panose="02020603050405020304" pitchFamily="18" charset="0"/>
              </a:rPr>
              <a:t>CONCLUSIONS</a:t>
            </a:r>
          </a:p>
          <a:p>
            <a:pPr marL="571500" lvl="0" indent="-571500">
              <a:buFont typeface="Arial" panose="020B0604020202020204" pitchFamily="34" charset="0"/>
              <a:buChar char="•"/>
            </a:pPr>
            <a:r>
              <a:rPr lang="en-US" sz="3600" dirty="0" smtClean="0"/>
              <a:t> </a:t>
            </a:r>
            <a:r>
              <a:rPr lang="en-US" sz="3600" dirty="0"/>
              <a:t> A&amp;M-Commerce is continuing to support the Strategic Plan goal  to transform lives by providing well rated academic experiences for both undergraduate and graduate students. This is seen across both program levels and both academic years</a:t>
            </a:r>
            <a:r>
              <a:rPr lang="en-US" sz="3600" dirty="0" smtClean="0"/>
              <a:t>.</a:t>
            </a:r>
          </a:p>
          <a:p>
            <a:pPr marL="571500" lvl="0" indent="-571500">
              <a:buFont typeface="Arial" panose="020B0604020202020204" pitchFamily="34" charset="0"/>
              <a:buChar char="•"/>
            </a:pPr>
            <a:r>
              <a:rPr lang="en-US" sz="3600" dirty="0"/>
              <a:t>A</a:t>
            </a:r>
            <a:r>
              <a:rPr lang="en-US" sz="3600" dirty="0" smtClean="0"/>
              <a:t> </a:t>
            </a:r>
            <a:r>
              <a:rPr lang="en-US" sz="3600" dirty="0"/>
              <a:t>majority of the students who responded to the surveys are satisfied with the services provided by the university in both academic and non-academic areas such as Academic Advising and Electronic library services </a:t>
            </a:r>
            <a:r>
              <a:rPr lang="en-US" sz="3600" dirty="0" smtClean="0"/>
              <a:t>.</a:t>
            </a:r>
          </a:p>
          <a:p>
            <a:pPr marL="571500" lvl="0" indent="-571500">
              <a:buFont typeface="Arial" panose="020B0604020202020204" pitchFamily="34" charset="0"/>
              <a:buChar char="•"/>
            </a:pPr>
            <a:r>
              <a:rPr lang="en-US" sz="3600" dirty="0" smtClean="0"/>
              <a:t>The </a:t>
            </a:r>
            <a:r>
              <a:rPr lang="en-US" sz="3600" dirty="0"/>
              <a:t>university can still improve in areas such as academic advising, financial aid and course availability, as these factors were identified as contributing factors by both undergraduate and graduate students as causing delays in the completion of degree attainment.</a:t>
            </a:r>
          </a:p>
          <a:p>
            <a:r>
              <a:rPr lang="en-US" sz="3600" dirty="0"/>
              <a:t> </a:t>
            </a:r>
            <a:endParaRPr lang="en-US" b="1" dirty="0"/>
          </a:p>
        </p:txBody>
      </p:sp>
      <p:graphicFrame>
        <p:nvGraphicFramePr>
          <p:cNvPr id="12" name="Table 11"/>
          <p:cNvGraphicFramePr>
            <a:graphicFrameLocks noGrp="1"/>
          </p:cNvGraphicFramePr>
          <p:nvPr>
            <p:extLst>
              <p:ext uri="{D42A27DB-BD31-4B8C-83A1-F6EECF244321}">
                <p14:modId xmlns:p14="http://schemas.microsoft.com/office/powerpoint/2010/main" val="1902077734"/>
              </p:ext>
            </p:extLst>
          </p:nvPr>
        </p:nvGraphicFramePr>
        <p:xfrm>
          <a:off x="17615863" y="31117228"/>
          <a:ext cx="15302538" cy="6536458"/>
        </p:xfrm>
        <a:graphic>
          <a:graphicData uri="http://schemas.openxmlformats.org/drawingml/2006/table">
            <a:tbl>
              <a:tblPr/>
              <a:tblGrid>
                <a:gridCol w="8093905">
                  <a:extLst>
                    <a:ext uri="{9D8B030D-6E8A-4147-A177-3AD203B41FA5}">
                      <a16:colId xmlns:a16="http://schemas.microsoft.com/office/drawing/2014/main" val="2276236032"/>
                    </a:ext>
                  </a:extLst>
                </a:gridCol>
                <a:gridCol w="7208633">
                  <a:extLst>
                    <a:ext uri="{9D8B030D-6E8A-4147-A177-3AD203B41FA5}">
                      <a16:colId xmlns:a16="http://schemas.microsoft.com/office/drawing/2014/main" val="2926097507"/>
                    </a:ext>
                  </a:extLst>
                </a:gridCol>
              </a:tblGrid>
              <a:tr h="922170">
                <a:tc>
                  <a:txBody>
                    <a:bodyPr/>
                    <a:lstStyle/>
                    <a:p>
                      <a:pPr algn="ctr" fontAlgn="b"/>
                      <a:r>
                        <a:rPr lang="en-US" sz="3600" b="1" i="0" u="none" strike="noStrike" dirty="0" smtClean="0">
                          <a:solidFill>
                            <a:schemeClr val="tx1"/>
                          </a:solidFill>
                          <a:effectLst/>
                          <a:latin typeface="Calibri" panose="020F0502020204030204" pitchFamily="34" charset="0"/>
                        </a:rPr>
                        <a:t>Top</a:t>
                      </a:r>
                      <a:r>
                        <a:rPr lang="en-US" sz="3600" b="1" i="0" u="none" strike="noStrike" baseline="0" dirty="0" smtClean="0">
                          <a:solidFill>
                            <a:schemeClr val="tx1"/>
                          </a:solidFill>
                          <a:effectLst/>
                          <a:latin typeface="Calibri" panose="020F0502020204030204" pitchFamily="34" charset="0"/>
                        </a:rPr>
                        <a:t> 5 University Services</a:t>
                      </a:r>
                      <a:endParaRPr lang="en-US" sz="3600" b="1"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FFD966"/>
                      </a:solidFill>
                      <a:prstDash val="solid"/>
                      <a:round/>
                      <a:headEnd type="none" w="med" len="med"/>
                      <a:tailEnd type="none" w="med" len="med"/>
                    </a:lnL>
                    <a:lnR>
                      <a:noFill/>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C000"/>
                    </a:solidFill>
                  </a:tcPr>
                </a:tc>
                <a:tc>
                  <a:txBody>
                    <a:bodyPr/>
                    <a:lstStyle/>
                    <a:p>
                      <a:pPr algn="ctr" fontAlgn="b"/>
                      <a:r>
                        <a:rPr lang="en-US" sz="3600" b="1" i="0" u="none" strike="noStrike" dirty="0">
                          <a:solidFill>
                            <a:schemeClr val="tx1"/>
                          </a:solidFill>
                          <a:effectLst/>
                          <a:latin typeface="Calibri" panose="020F0502020204030204" pitchFamily="34" charset="0"/>
                        </a:rPr>
                        <a:t>S</a:t>
                      </a:r>
                      <a:r>
                        <a:rPr lang="en-US" sz="3600" b="1" i="0" u="none" strike="noStrike" dirty="0" smtClean="0">
                          <a:solidFill>
                            <a:schemeClr val="tx1"/>
                          </a:solidFill>
                          <a:effectLst/>
                          <a:latin typeface="Calibri" panose="020F0502020204030204" pitchFamily="34" charset="0"/>
                        </a:rPr>
                        <a:t>atisfaction Rate (Grad, Undergrad)</a:t>
                      </a:r>
                      <a:endParaRPr lang="en-US" sz="3600" b="1"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C000"/>
                    </a:solidFill>
                  </a:tcPr>
                </a:tc>
                <a:extLst>
                  <a:ext uri="{0D108BD9-81ED-4DB2-BD59-A6C34878D82A}">
                    <a16:rowId xmlns:a16="http://schemas.microsoft.com/office/drawing/2014/main" val="315934430"/>
                  </a:ext>
                </a:extLst>
              </a:tr>
              <a:tr h="535813">
                <a:tc>
                  <a:txBody>
                    <a:bodyPr/>
                    <a:lstStyle/>
                    <a:p>
                      <a:pPr algn="ctr" fontAlgn="b"/>
                      <a:r>
                        <a:rPr lang="en-US" sz="3600" b="0" i="0" u="none" strike="noStrike" dirty="0">
                          <a:solidFill>
                            <a:srgbClr val="000000"/>
                          </a:solidFill>
                          <a:effectLst/>
                          <a:latin typeface="Calibri" panose="020F0502020204030204" pitchFamily="34" charset="0"/>
                        </a:rPr>
                        <a:t>Admissions</a:t>
                      </a:r>
                    </a:p>
                  </a:txBody>
                  <a:tcPr marL="6350" marR="6350" marT="6350" marB="0" anchor="b">
                    <a:lnL w="6350" cap="flat" cmpd="sng" algn="ctr">
                      <a:solidFill>
                        <a:srgbClr val="FFD9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tc>
                  <a:txBody>
                    <a:bodyPr/>
                    <a:lstStyle/>
                    <a:p>
                      <a:pPr algn="ctr" fontAlgn="b"/>
                      <a:r>
                        <a:rPr lang="en-US" sz="3600" b="0" i="0" u="none" strike="noStrike" dirty="0">
                          <a:solidFill>
                            <a:srgbClr val="000000"/>
                          </a:solidFill>
                          <a:effectLst/>
                          <a:latin typeface="Calibri" panose="020F0502020204030204" pitchFamily="34" charset="0"/>
                        </a:rPr>
                        <a:t>96.46%</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2084962910"/>
                  </a:ext>
                </a:extLst>
              </a:tr>
              <a:tr h="922170">
                <a:tc>
                  <a:txBody>
                    <a:bodyPr/>
                    <a:lstStyle/>
                    <a:p>
                      <a:pPr algn="ctr" fontAlgn="b"/>
                      <a:r>
                        <a:rPr lang="en-US" sz="3600" b="0" i="0" u="none" strike="noStrike" dirty="0">
                          <a:solidFill>
                            <a:srgbClr val="000000"/>
                          </a:solidFill>
                          <a:effectLst/>
                          <a:latin typeface="Calibri" panose="020F0502020204030204" pitchFamily="34" charset="0"/>
                        </a:rPr>
                        <a:t>Registrar's office</a:t>
                      </a:r>
                    </a:p>
                  </a:txBody>
                  <a:tcPr marL="6350" marR="6350" marT="6350" marB="0" anchor="b">
                    <a:lnL w="6350" cap="flat" cmpd="sng" algn="ctr">
                      <a:solidFill>
                        <a:srgbClr val="FFD9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94.11%</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965435079"/>
                  </a:ext>
                </a:extLst>
              </a:tr>
              <a:tr h="1383254">
                <a:tc>
                  <a:txBody>
                    <a:bodyPr/>
                    <a:lstStyle/>
                    <a:p>
                      <a:pPr algn="ctr" fontAlgn="b"/>
                      <a:r>
                        <a:rPr lang="en-US" sz="3600" b="0" i="0" u="none" strike="noStrike" dirty="0">
                          <a:solidFill>
                            <a:srgbClr val="000000"/>
                          </a:solidFill>
                          <a:effectLst/>
                          <a:latin typeface="Calibri" panose="020F0502020204030204" pitchFamily="34" charset="0"/>
                        </a:rPr>
                        <a:t>Electronic Library</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3600" b="0" i="0" u="none" strike="noStrike" dirty="0">
                          <a:solidFill>
                            <a:srgbClr val="000000"/>
                          </a:solidFill>
                          <a:effectLst/>
                          <a:latin typeface="Calibri" panose="020F0502020204030204" pitchFamily="34" charset="0"/>
                        </a:rPr>
                        <a:t>Resources</a:t>
                      </a:r>
                    </a:p>
                  </a:txBody>
                  <a:tcPr marL="6350" marR="6350" marT="6350" marB="0" anchor="b">
                    <a:lnL w="6350" cap="flat" cmpd="sng" algn="ctr">
                      <a:solidFill>
                        <a:srgbClr val="FFD9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tc>
                  <a:txBody>
                    <a:bodyPr/>
                    <a:lstStyle/>
                    <a:p>
                      <a:pPr algn="ctr" fontAlgn="b"/>
                      <a:r>
                        <a:rPr lang="en-US" sz="3600" b="0" i="0" u="none" strike="noStrike" dirty="0">
                          <a:solidFill>
                            <a:srgbClr val="000000"/>
                          </a:solidFill>
                          <a:effectLst/>
                          <a:latin typeface="Calibri" panose="020F0502020204030204" pitchFamily="34" charset="0"/>
                        </a:rPr>
                        <a:t>93.28%</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2558781202"/>
                  </a:ext>
                </a:extLst>
              </a:tr>
              <a:tr h="922170">
                <a:tc>
                  <a:txBody>
                    <a:bodyPr/>
                    <a:lstStyle/>
                    <a:p>
                      <a:pPr algn="ctr" fontAlgn="b"/>
                      <a:r>
                        <a:rPr lang="en-US" sz="3600" b="0" i="0" u="none" strike="noStrike" dirty="0">
                          <a:solidFill>
                            <a:srgbClr val="000000"/>
                          </a:solidFill>
                          <a:effectLst/>
                          <a:latin typeface="Calibri" panose="020F0502020204030204" pitchFamily="34" charset="0"/>
                        </a:rPr>
                        <a:t>Academic Advising</a:t>
                      </a:r>
                    </a:p>
                  </a:txBody>
                  <a:tcPr marL="6350" marR="6350" marT="6350" marB="0" anchor="b">
                    <a:lnL w="6350" cap="flat" cmpd="sng" algn="ctr">
                      <a:solidFill>
                        <a:srgbClr val="FFD9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90.12%</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4017539537"/>
                  </a:ext>
                </a:extLst>
              </a:tr>
              <a:tr h="1383254">
                <a:tc>
                  <a:txBody>
                    <a:bodyPr/>
                    <a:lstStyle/>
                    <a:p>
                      <a:pPr algn="ctr" fontAlgn="b"/>
                      <a:r>
                        <a:rPr lang="en-US" sz="3600" b="0" i="0" u="none" strike="noStrike" dirty="0">
                          <a:solidFill>
                            <a:srgbClr val="000000"/>
                          </a:solidFill>
                          <a:effectLst/>
                          <a:latin typeface="Calibri" panose="020F0502020204030204" pitchFamily="34" charset="0"/>
                        </a:rPr>
                        <a:t>Student Financial Aid Services</a:t>
                      </a:r>
                    </a:p>
                  </a:txBody>
                  <a:tcPr marL="6350" marR="6350" marT="6350" marB="0" anchor="b">
                    <a:lnL w="6350" cap="flat" cmpd="sng" algn="ctr">
                      <a:solidFill>
                        <a:srgbClr val="FFD96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tc>
                  <a:txBody>
                    <a:bodyPr/>
                    <a:lstStyle/>
                    <a:p>
                      <a:pPr algn="ctr" fontAlgn="b"/>
                      <a:r>
                        <a:rPr lang="en-US" sz="3600" b="0" i="0" u="none" strike="noStrike" dirty="0">
                          <a:solidFill>
                            <a:srgbClr val="000000"/>
                          </a:solidFill>
                          <a:effectLst/>
                          <a:latin typeface="Calibri" panose="020F0502020204030204" pitchFamily="34" charset="0"/>
                        </a:rPr>
                        <a:t>85.87%</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4252526202"/>
                  </a:ext>
                </a:extLst>
              </a:tr>
              <a:tr h="4484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FFD966"/>
                      </a:solidFill>
                      <a:prstDash val="solid"/>
                      <a:round/>
                      <a:headEnd type="none" w="med" len="med"/>
                      <a:tailEnd type="none" w="med" len="med"/>
                    </a:lnL>
                    <a:lnR>
                      <a:noFill/>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682070461"/>
                  </a:ext>
                </a:extLst>
              </a:tr>
            </a:tbl>
          </a:graphicData>
        </a:graphic>
      </p:graphicFrame>
      <p:sp>
        <p:nvSpPr>
          <p:cNvPr id="40" name="TextBox 39"/>
          <p:cNvSpPr txBox="1"/>
          <p:nvPr/>
        </p:nvSpPr>
        <p:spPr>
          <a:xfrm>
            <a:off x="0" y="41730488"/>
            <a:ext cx="32918400" cy="2194560"/>
          </a:xfrm>
          <a:prstGeom prst="rect">
            <a:avLst/>
          </a:prstGeom>
          <a:noFill/>
          <a:ln w="76200">
            <a:solidFill>
              <a:schemeClr val="accent4"/>
            </a:solidFill>
          </a:ln>
        </p:spPr>
        <p:txBody>
          <a:bodyPr wrap="square" rtlCol="0">
            <a:spAutoFit/>
          </a:bodyPr>
          <a:lstStyle/>
          <a:p>
            <a:pPr algn="ctr"/>
            <a:r>
              <a:rPr lang="en-US" sz="3200" b="1" dirty="0" smtClean="0">
                <a:latin typeface="Calibri" panose="020F0502020204030204" pitchFamily="34" charset="0"/>
                <a:cs typeface="Calibri" panose="020F0502020204030204" pitchFamily="34" charset="0"/>
              </a:rPr>
              <a:t>RECOMMENDATIONS</a:t>
            </a:r>
          </a:p>
          <a:p>
            <a:r>
              <a:rPr lang="en-US" sz="3600" dirty="0" smtClean="0">
                <a:cs typeface="Times New Roman" panose="02020603050405020304" pitchFamily="18" charset="0"/>
              </a:rPr>
              <a:t>A&amp;M</a:t>
            </a:r>
            <a:r>
              <a:rPr lang="en-US" sz="3600" b="1" dirty="0" smtClean="0">
                <a:cs typeface="Times New Roman" panose="02020603050405020304" pitchFamily="18" charset="0"/>
              </a:rPr>
              <a:t>- </a:t>
            </a:r>
            <a:r>
              <a:rPr lang="en-US" sz="3600" dirty="0" smtClean="0">
                <a:cs typeface="Calibri" panose="020F0502020204030204" pitchFamily="34" charset="0"/>
              </a:rPr>
              <a:t>Commerce can seek  improvement and growth in areas such as Academic advising, financial aid and course availability as this would further reduce the rate of delayed graduation and also </a:t>
            </a:r>
            <a:r>
              <a:rPr lang="en-US" sz="3600" dirty="0" smtClean="0">
                <a:latin typeface="Calibri" panose="020F0502020204030204" pitchFamily="34" charset="0"/>
                <a:cs typeface="Calibri" panose="020F0502020204030204" pitchFamily="34" charset="0"/>
              </a:rPr>
              <a:t>better overall academic experience for students. For services currently well-rated, where existing strength lie, the university can continue to maintain or improve those services and supports for students, as an essential element of their experience at Texas A&amp;M University-Commerce. </a:t>
            </a:r>
          </a:p>
          <a:p>
            <a:pPr marL="571500" indent="-571500" algn="ctr">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7676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28827</TotalTime>
  <Words>737</Words>
  <Application>Microsoft Office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 Graduation Exit Survey of Texas A&amp;M University-Commerce Students: Understanding Student Experiences and Perceptions.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Li</dc:creator>
  <cp:lastModifiedBy>Tracy Stewart</cp:lastModifiedBy>
  <cp:revision>102</cp:revision>
  <cp:lastPrinted>2022-02-09T22:32:31Z</cp:lastPrinted>
  <dcterms:created xsi:type="dcterms:W3CDTF">2022-02-08T21:26:28Z</dcterms:created>
  <dcterms:modified xsi:type="dcterms:W3CDTF">2023-04-24T21:04:54Z</dcterms:modified>
</cp:coreProperties>
</file>